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etrona"/>
      <p:regular r:id="rId17"/>
    </p:embeddedFont>
    <p:embeddedFont>
      <p:font typeface="Petrona"/>
      <p:regular r:id="rId18"/>
    </p:embeddedFont>
    <p:embeddedFont>
      <p:font typeface="Petrona"/>
      <p:regular r:id="rId19"/>
    </p:embeddedFont>
    <p:embeddedFont>
      <p:font typeface="Petrona"/>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3-1.png>
</file>

<file path=ppt/media/image-4-1.png>
</file>

<file path=ppt/media/image-4-2.png>
</file>

<file path=ppt/media/image-4-3.png>
</file>

<file path=ppt/media/image-4-4.png>
</file>

<file path=ppt/media/image-4-5.png>
</file>

<file path=ppt/media/image-4-6.png>
</file>

<file path=ppt/media/image-5-1.png>
</file>

<file path=ppt/media/image-5-2.png>
</file>

<file path=ppt/media/image-6-1.png>
</file>

<file path=ppt/media/image-6-10.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876CD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image" Target="../media/image-4-6.png"/><Relationship Id="rId7" Type="http://schemas.openxmlformats.org/officeDocument/2006/relationships/slideLayout" Target="../slideLayouts/slideLayout5.xml"/><Relationship Id="rId8"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7" Type="http://schemas.openxmlformats.org/officeDocument/2006/relationships/image" Target="../media/image-6-7.png"/><Relationship Id="rId8" Type="http://schemas.openxmlformats.org/officeDocument/2006/relationships/image" Target="../media/image-6-8.png"/><Relationship Id="rId9" Type="http://schemas.openxmlformats.org/officeDocument/2006/relationships/image" Target="../media/image-6-9.png"/><Relationship Id="rId10" Type="http://schemas.openxmlformats.org/officeDocument/2006/relationships/image" Target="../media/image-6-10.png"/><Relationship Id="rId11" Type="http://schemas.openxmlformats.org/officeDocument/2006/relationships/slideLayout" Target="../slideLayouts/slideLayout7.xml"/><Relationship Id="rId1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3040499" y="345519"/>
            <a:ext cx="8549402" cy="412194"/>
          </a:xfrm>
          <a:prstGeom prst="rect">
            <a:avLst/>
          </a:prstGeom>
          <a:noFill/>
          <a:ln/>
        </p:spPr>
        <p:txBody>
          <a:bodyPr wrap="none" lIns="0" tIns="0" rIns="0" bIns="0" rtlCol="0" anchor="t"/>
          <a:lstStyle/>
          <a:p>
            <a:pPr algn="ctr" indent="0" marL="0">
              <a:lnSpc>
                <a:spcPts val="3200"/>
              </a:lnSpc>
              <a:buNone/>
            </a:pPr>
            <a:r>
              <a:rPr lang="en-US" sz="2550" b="1" dirty="0">
                <a:solidFill>
                  <a:srgbClr val="FF8AAF"/>
                </a:solidFill>
                <a:latin typeface="Petrona Bold" pitchFamily="34" charset="0"/>
                <a:ea typeface="Petrona Bold" pitchFamily="34" charset="-122"/>
                <a:cs typeface="Petrona Bold" pitchFamily="34" charset="-120"/>
              </a:rPr>
              <a:t>Explorando los Fundamentos de la Inteligencia Artificial</a:t>
            </a:r>
            <a:endParaRPr lang="en-US" sz="2550" dirty="0"/>
          </a:p>
        </p:txBody>
      </p:sp>
      <p:pic>
        <p:nvPicPr>
          <p:cNvPr id="3" name="Image 0" descr="preencoded.png">    </p:cNvPr>
          <p:cNvPicPr>
            <a:picLocks noChangeAspect="1"/>
          </p:cNvPicPr>
          <p:nvPr/>
        </p:nvPicPr>
        <p:blipFill>
          <a:blip r:embed="rId1"/>
          <a:stretch>
            <a:fillRect/>
          </a:stretch>
        </p:blipFill>
        <p:spPr>
          <a:xfrm>
            <a:off x="439698" y="1008936"/>
            <a:ext cx="9549051" cy="6533555"/>
          </a:xfrm>
          <a:prstGeom prst="rect">
            <a:avLst/>
          </a:prstGeom>
        </p:spPr>
      </p:pic>
      <p:sp>
        <p:nvSpPr>
          <p:cNvPr id="4" name="Text 1"/>
          <p:cNvSpPr/>
          <p:nvPr/>
        </p:nvSpPr>
        <p:spPr>
          <a:xfrm>
            <a:off x="439698" y="7683818"/>
            <a:ext cx="13751004" cy="200978"/>
          </a:xfrm>
          <a:prstGeom prst="rect">
            <a:avLst/>
          </a:prstGeom>
          <a:noFill/>
          <a:ln/>
        </p:spPr>
        <p:txBody>
          <a:bodyPr wrap="none" lIns="0" tIns="0" rIns="0" bIns="0" rtlCol="0" anchor="t"/>
          <a:lstStyle/>
          <a:p>
            <a:pPr algn="ctr" indent="0" marL="0">
              <a:lnSpc>
                <a:spcPts val="1550"/>
              </a:lnSpc>
              <a:buNone/>
            </a:pPr>
            <a:r>
              <a:rPr lang="en-US" sz="950" dirty="0">
                <a:solidFill>
                  <a:srgbClr val="E0D6DE"/>
                </a:solidFill>
                <a:latin typeface="Inter" pitchFamily="34" charset="0"/>
                <a:ea typeface="Inter" pitchFamily="34" charset="-122"/>
                <a:cs typeface="Inter" pitchFamily="34" charset="-120"/>
              </a:rPr>
              <a:t>Un viaje al corazón de cómo las máquinas perciben, razonan y actúan.</a:t>
            </a:r>
            <a:endParaRPr lang="en-US" sz="9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933474" y="2066925"/>
            <a:ext cx="4763333" cy="595432"/>
          </a:xfrm>
          <a:prstGeom prst="rect">
            <a:avLst/>
          </a:prstGeom>
          <a:noFill/>
          <a:ln/>
        </p:spPr>
        <p:txBody>
          <a:bodyPr wrap="none" lIns="0" tIns="0" rIns="0" bIns="0" rtlCol="0" anchor="t"/>
          <a:lstStyle/>
          <a:p>
            <a:pPr algn="ctr" indent="0" marL="0">
              <a:lnSpc>
                <a:spcPts val="4650"/>
              </a:lnSpc>
              <a:buNone/>
            </a:pPr>
            <a:r>
              <a:rPr lang="en-US" sz="3750" b="1" dirty="0">
                <a:solidFill>
                  <a:srgbClr val="FFFFFF"/>
                </a:solidFill>
                <a:latin typeface="Petrona Bold" pitchFamily="34" charset="0"/>
                <a:ea typeface="Petrona Bold" pitchFamily="34" charset="-122"/>
                <a:cs typeface="Petrona Bold" pitchFamily="34" charset="-120"/>
              </a:rPr>
              <a:t>Reflexiones Finales</a:t>
            </a:r>
            <a:endParaRPr lang="en-US" sz="3750" dirty="0"/>
          </a:p>
        </p:txBody>
      </p:sp>
      <p:sp>
        <p:nvSpPr>
          <p:cNvPr id="3" name="Shape 1"/>
          <p:cNvSpPr/>
          <p:nvPr/>
        </p:nvSpPr>
        <p:spPr>
          <a:xfrm>
            <a:off x="793790" y="3115985"/>
            <a:ext cx="13042821" cy="2428637"/>
          </a:xfrm>
          <a:prstGeom prst="roundRect">
            <a:avLst>
              <a:gd name="adj" fmla="val 3923"/>
            </a:avLst>
          </a:prstGeom>
          <a:solidFill>
            <a:srgbClr val="2F1D63"/>
          </a:solidFill>
          <a:ln w="7620">
            <a:solidFill>
              <a:srgbClr val="48367C"/>
            </a:solidFill>
            <a:prstDash val="solid"/>
          </a:ln>
        </p:spPr>
      </p:sp>
      <p:sp>
        <p:nvSpPr>
          <p:cNvPr id="4" name="Shape 2"/>
          <p:cNvSpPr/>
          <p:nvPr/>
        </p:nvSpPr>
        <p:spPr>
          <a:xfrm>
            <a:off x="801410" y="3123605"/>
            <a:ext cx="4342448" cy="2413397"/>
          </a:xfrm>
          <a:prstGeom prst="roundRect">
            <a:avLst>
              <a:gd name="adj" fmla="val 3947"/>
            </a:avLst>
          </a:prstGeom>
          <a:solidFill>
            <a:srgbClr val="14083A"/>
          </a:solidFill>
          <a:ln/>
        </p:spPr>
      </p:sp>
      <p:sp>
        <p:nvSpPr>
          <p:cNvPr id="5" name="Text 3"/>
          <p:cNvSpPr/>
          <p:nvPr/>
        </p:nvSpPr>
        <p:spPr>
          <a:xfrm>
            <a:off x="1028224" y="3350419"/>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FFFF"/>
                </a:solidFill>
                <a:latin typeface="Petrona Bold" pitchFamily="34" charset="0"/>
                <a:ea typeface="Petrona Bold" pitchFamily="34" charset="-122"/>
                <a:cs typeface="Petrona Bold" pitchFamily="34" charset="-120"/>
              </a:rPr>
              <a:t>Conceptualización</a:t>
            </a:r>
            <a:endParaRPr lang="en-US" sz="2300" dirty="0"/>
          </a:p>
        </p:txBody>
      </p:sp>
      <p:sp>
        <p:nvSpPr>
          <p:cNvPr id="6" name="Text 4"/>
          <p:cNvSpPr/>
          <p:nvPr/>
        </p:nvSpPr>
        <p:spPr>
          <a:xfrm>
            <a:off x="1028224" y="3858578"/>
            <a:ext cx="3888819" cy="1451610"/>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Inter" pitchFamily="34" charset="0"/>
                <a:ea typeface="Inter" pitchFamily="34" charset="-122"/>
                <a:cs typeface="Inter" pitchFamily="34" charset="-120"/>
              </a:rPr>
              <a:t>La comprensión clara de la inteligencia, los agentes y sus entornos es fundamental para el diseño de IA.</a:t>
            </a:r>
            <a:endParaRPr lang="en-US" sz="1750" dirty="0"/>
          </a:p>
        </p:txBody>
      </p:sp>
      <p:sp>
        <p:nvSpPr>
          <p:cNvPr id="7" name="Shape 5"/>
          <p:cNvSpPr/>
          <p:nvPr/>
        </p:nvSpPr>
        <p:spPr>
          <a:xfrm>
            <a:off x="5143857" y="3123605"/>
            <a:ext cx="4342567" cy="2413397"/>
          </a:xfrm>
          <a:prstGeom prst="rect">
            <a:avLst/>
          </a:prstGeom>
          <a:solidFill>
            <a:srgbClr val="14083A"/>
          </a:solidFill>
          <a:ln/>
        </p:spPr>
      </p:sp>
      <p:sp>
        <p:nvSpPr>
          <p:cNvPr id="8" name="Shape 6"/>
          <p:cNvSpPr/>
          <p:nvPr/>
        </p:nvSpPr>
        <p:spPr>
          <a:xfrm>
            <a:off x="5143857" y="3123605"/>
            <a:ext cx="30480" cy="2413397"/>
          </a:xfrm>
          <a:prstGeom prst="roundRect">
            <a:avLst>
              <a:gd name="adj" fmla="val 312558"/>
            </a:avLst>
          </a:prstGeom>
          <a:solidFill>
            <a:srgbClr val="2D2153"/>
          </a:solidFill>
          <a:ln/>
        </p:spPr>
      </p:sp>
      <p:sp>
        <p:nvSpPr>
          <p:cNvPr id="9" name="Text 7"/>
          <p:cNvSpPr/>
          <p:nvPr/>
        </p:nvSpPr>
        <p:spPr>
          <a:xfrm>
            <a:off x="5370671" y="3350419"/>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FFFF"/>
                </a:solidFill>
                <a:latin typeface="Petrona Bold" pitchFamily="34" charset="0"/>
                <a:ea typeface="Petrona Bold" pitchFamily="34" charset="-122"/>
                <a:cs typeface="Petrona Bold" pitchFamily="34" charset="-120"/>
              </a:rPr>
              <a:t>Análisis Crítico</a:t>
            </a:r>
            <a:endParaRPr lang="en-US" sz="2300" dirty="0"/>
          </a:p>
        </p:txBody>
      </p:sp>
      <p:sp>
        <p:nvSpPr>
          <p:cNvPr id="10" name="Text 8"/>
          <p:cNvSpPr/>
          <p:nvPr/>
        </p:nvSpPr>
        <p:spPr>
          <a:xfrm>
            <a:off x="5370671" y="3858578"/>
            <a:ext cx="3888938" cy="1451610"/>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Inter" pitchFamily="34" charset="0"/>
                <a:ea typeface="Inter" pitchFamily="34" charset="-122"/>
                <a:cs typeface="Inter" pitchFamily="34" charset="-120"/>
              </a:rPr>
              <a:t>Identificar las propiedades de un entorno de trabajo permite seleccionar y diseñar el agente adecuado.</a:t>
            </a:r>
            <a:endParaRPr lang="en-US" sz="1750" dirty="0"/>
          </a:p>
        </p:txBody>
      </p:sp>
      <p:sp>
        <p:nvSpPr>
          <p:cNvPr id="11" name="Shape 9"/>
          <p:cNvSpPr/>
          <p:nvPr/>
        </p:nvSpPr>
        <p:spPr>
          <a:xfrm>
            <a:off x="9486424" y="3123605"/>
            <a:ext cx="4342567" cy="2413397"/>
          </a:xfrm>
          <a:prstGeom prst="rect">
            <a:avLst/>
          </a:prstGeom>
          <a:solidFill>
            <a:srgbClr val="14083A"/>
          </a:solidFill>
          <a:ln/>
        </p:spPr>
      </p:sp>
      <p:sp>
        <p:nvSpPr>
          <p:cNvPr id="12" name="Shape 10"/>
          <p:cNvSpPr/>
          <p:nvPr/>
        </p:nvSpPr>
        <p:spPr>
          <a:xfrm>
            <a:off x="9486424" y="3123605"/>
            <a:ext cx="30480" cy="2413397"/>
          </a:xfrm>
          <a:prstGeom prst="roundRect">
            <a:avLst>
              <a:gd name="adj" fmla="val 312558"/>
            </a:avLst>
          </a:prstGeom>
          <a:solidFill>
            <a:srgbClr val="2D2153"/>
          </a:solidFill>
          <a:ln/>
        </p:spPr>
      </p:sp>
      <p:sp>
        <p:nvSpPr>
          <p:cNvPr id="13" name="Text 11"/>
          <p:cNvSpPr/>
          <p:nvPr/>
        </p:nvSpPr>
        <p:spPr>
          <a:xfrm>
            <a:off x="9713238" y="3350419"/>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FFFF"/>
                </a:solidFill>
                <a:latin typeface="Petrona Bold" pitchFamily="34" charset="0"/>
                <a:ea typeface="Petrona Bold" pitchFamily="34" charset="-122"/>
                <a:cs typeface="Petrona Bold" pitchFamily="34" charset="-120"/>
              </a:rPr>
              <a:t>Aplicación Práctica</a:t>
            </a:r>
            <a:endParaRPr lang="en-US" sz="2300" dirty="0"/>
          </a:p>
        </p:txBody>
      </p:sp>
      <p:sp>
        <p:nvSpPr>
          <p:cNvPr id="14" name="Text 12"/>
          <p:cNvSpPr/>
          <p:nvPr/>
        </p:nvSpPr>
        <p:spPr>
          <a:xfrm>
            <a:off x="9713238" y="3858578"/>
            <a:ext cx="3888938" cy="1451610"/>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Inter" pitchFamily="34" charset="0"/>
                <a:ea typeface="Inter" pitchFamily="34" charset="-122"/>
                <a:cs typeface="Inter" pitchFamily="34" charset="-120"/>
              </a:rPr>
              <a:t>Modelos como la Hormiga de Langton y el Juego de la Vida demuestran cómo reglas simples pueden generar complejidad.</a:t>
            </a:r>
            <a:endParaRPr lang="en-US" sz="1750" dirty="0"/>
          </a:p>
        </p:txBody>
      </p:sp>
      <p:sp>
        <p:nvSpPr>
          <p:cNvPr id="15" name="Text 13"/>
          <p:cNvSpPr/>
          <p:nvPr/>
        </p:nvSpPr>
        <p:spPr>
          <a:xfrm>
            <a:off x="793790" y="5799773"/>
            <a:ext cx="13042821" cy="362903"/>
          </a:xfrm>
          <a:prstGeom prst="rect">
            <a:avLst/>
          </a:prstGeom>
          <a:noFill/>
          <a:ln/>
        </p:spPr>
        <p:txBody>
          <a:bodyPr wrap="none" lIns="0" tIns="0" rIns="0" bIns="0" rtlCol="0" anchor="t"/>
          <a:lstStyle/>
          <a:p>
            <a:pPr algn="ctr" indent="0" marL="0">
              <a:lnSpc>
                <a:spcPts val="2850"/>
              </a:lnSpc>
              <a:buNone/>
            </a:pPr>
            <a:r>
              <a:rPr lang="en-US" sz="1750" dirty="0">
                <a:solidFill>
                  <a:srgbClr val="000000"/>
                </a:solidFill>
                <a:latin typeface="Inter" pitchFamily="34" charset="0"/>
                <a:ea typeface="Inter" pitchFamily="34" charset="-122"/>
                <a:cs typeface="Inter" pitchFamily="34" charset="-120"/>
              </a:rPr>
              <a:t>¡Gracias por su atención!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21638" y="567809"/>
            <a:ext cx="4330303" cy="541258"/>
          </a:xfrm>
          <a:prstGeom prst="rect">
            <a:avLst/>
          </a:prstGeom>
          <a:noFill/>
          <a:ln/>
        </p:spPr>
        <p:txBody>
          <a:bodyPr wrap="none" lIns="0" tIns="0" rIns="0" bIns="0" rtlCol="0" anchor="t"/>
          <a:lstStyle/>
          <a:p>
            <a:pPr algn="l" indent="0" marL="0">
              <a:lnSpc>
                <a:spcPts val="4250"/>
              </a:lnSpc>
              <a:buNone/>
            </a:pPr>
            <a:r>
              <a:rPr lang="en-US" sz="3400" b="1" dirty="0">
                <a:solidFill>
                  <a:srgbClr val="FF8AAF"/>
                </a:solidFill>
                <a:latin typeface="Petrona Bold" pitchFamily="34" charset="0"/>
                <a:ea typeface="Petrona Bold" pitchFamily="34" charset="-122"/>
                <a:cs typeface="Petrona Bold" pitchFamily="34" charset="-120"/>
              </a:rPr>
              <a:t>Agenda del Curso</a:t>
            </a:r>
            <a:endParaRPr lang="en-US" sz="3400" dirty="0"/>
          </a:p>
        </p:txBody>
      </p:sp>
      <p:sp>
        <p:nvSpPr>
          <p:cNvPr id="3" name="Shape 1"/>
          <p:cNvSpPr/>
          <p:nvPr/>
        </p:nvSpPr>
        <p:spPr>
          <a:xfrm>
            <a:off x="721638" y="1521381"/>
            <a:ext cx="463868" cy="463868"/>
          </a:xfrm>
          <a:prstGeom prst="roundRect">
            <a:avLst>
              <a:gd name="adj" fmla="val 18671"/>
            </a:avLst>
          </a:prstGeom>
          <a:solidFill>
            <a:srgbClr val="2F1D63"/>
          </a:solidFill>
          <a:ln w="7620">
            <a:solidFill>
              <a:srgbClr val="48367C"/>
            </a:solidFill>
            <a:prstDash val="solid"/>
          </a:ln>
        </p:spPr>
      </p:sp>
      <p:sp>
        <p:nvSpPr>
          <p:cNvPr id="4" name="Text 2"/>
          <p:cNvSpPr/>
          <p:nvPr/>
        </p:nvSpPr>
        <p:spPr>
          <a:xfrm>
            <a:off x="791230" y="1550372"/>
            <a:ext cx="324683" cy="405884"/>
          </a:xfrm>
          <a:prstGeom prst="rect">
            <a:avLst/>
          </a:prstGeom>
          <a:noFill/>
          <a:ln/>
        </p:spPr>
        <p:txBody>
          <a:bodyPr wrap="none" lIns="0" tIns="0" rIns="0" bIns="0" rtlCol="0" anchor="t"/>
          <a:lstStyle/>
          <a:p>
            <a:pPr algn="ctr" indent="0" marL="0">
              <a:lnSpc>
                <a:spcPts val="2550"/>
              </a:lnSpc>
              <a:buNone/>
            </a:pPr>
            <a:r>
              <a:rPr lang="en-US" sz="2550" b="1" dirty="0">
                <a:solidFill>
                  <a:srgbClr val="E0D6DE"/>
                </a:solidFill>
                <a:latin typeface="Petrona Bold" pitchFamily="34" charset="0"/>
                <a:ea typeface="Petrona Bold" pitchFamily="34" charset="-122"/>
                <a:cs typeface="Petrona Bold" pitchFamily="34" charset="-120"/>
              </a:rPr>
              <a:t>1</a:t>
            </a:r>
            <a:endParaRPr lang="en-US" sz="2550" dirty="0"/>
          </a:p>
        </p:txBody>
      </p:sp>
      <p:sp>
        <p:nvSpPr>
          <p:cNvPr id="5" name="Text 3"/>
          <p:cNvSpPr/>
          <p:nvPr/>
        </p:nvSpPr>
        <p:spPr>
          <a:xfrm>
            <a:off x="1391603" y="1559957"/>
            <a:ext cx="3858935" cy="406003"/>
          </a:xfrm>
          <a:prstGeom prst="rect">
            <a:avLst/>
          </a:prstGeom>
          <a:noFill/>
          <a:ln/>
        </p:spPr>
        <p:txBody>
          <a:bodyPr wrap="none" lIns="0" tIns="0" rIns="0" bIns="0" rtlCol="0" anchor="t"/>
          <a:lstStyle/>
          <a:p>
            <a:pPr algn="l" indent="0" marL="0">
              <a:lnSpc>
                <a:spcPts val="3150"/>
              </a:lnSpc>
              <a:buNone/>
            </a:pPr>
            <a:r>
              <a:rPr lang="en-US" sz="2550" b="1" dirty="0">
                <a:solidFill>
                  <a:srgbClr val="E0D6DE"/>
                </a:solidFill>
                <a:latin typeface="Petrona Bold" pitchFamily="34" charset="0"/>
                <a:ea typeface="Petrona Bold" pitchFamily="34" charset="-122"/>
                <a:cs typeface="Petrona Bold" pitchFamily="34" charset="-120"/>
              </a:rPr>
              <a:t>IA vs. Inteligencia Natural</a:t>
            </a:r>
            <a:endParaRPr lang="en-US" sz="2550" dirty="0"/>
          </a:p>
        </p:txBody>
      </p:sp>
      <p:sp>
        <p:nvSpPr>
          <p:cNvPr id="6" name="Text 4"/>
          <p:cNvSpPr/>
          <p:nvPr/>
        </p:nvSpPr>
        <p:spPr>
          <a:xfrm>
            <a:off x="1391603" y="2089666"/>
            <a:ext cx="12517160" cy="329922"/>
          </a:xfrm>
          <a:prstGeom prst="rect">
            <a:avLst/>
          </a:prstGeom>
          <a:noFill/>
          <a:ln/>
        </p:spPr>
        <p:txBody>
          <a:bodyPr wrap="none" lIns="0" tIns="0" rIns="0" bIns="0" rtlCol="0" anchor="t"/>
          <a:lstStyle/>
          <a:p>
            <a:pPr algn="l" indent="0" marL="0">
              <a:lnSpc>
                <a:spcPts val="2550"/>
              </a:lnSpc>
              <a:buNone/>
            </a:pPr>
            <a:r>
              <a:rPr lang="en-US" sz="1600" dirty="0">
                <a:solidFill>
                  <a:srgbClr val="E0D6DE"/>
                </a:solidFill>
                <a:latin typeface="Inter" pitchFamily="34" charset="0"/>
                <a:ea typeface="Inter" pitchFamily="34" charset="-122"/>
                <a:cs typeface="Inter" pitchFamily="34" charset="-120"/>
              </a:rPr>
              <a:t>Comprendiendo las diferencias fundamentales entre la cognición humana y artificial.</a:t>
            </a:r>
            <a:endParaRPr lang="en-US" sz="1600" dirty="0"/>
          </a:p>
        </p:txBody>
      </p:sp>
      <p:sp>
        <p:nvSpPr>
          <p:cNvPr id="7" name="Shape 5"/>
          <p:cNvSpPr/>
          <p:nvPr/>
        </p:nvSpPr>
        <p:spPr>
          <a:xfrm>
            <a:off x="721638" y="2831902"/>
            <a:ext cx="463868" cy="463868"/>
          </a:xfrm>
          <a:prstGeom prst="roundRect">
            <a:avLst>
              <a:gd name="adj" fmla="val 18671"/>
            </a:avLst>
          </a:prstGeom>
          <a:solidFill>
            <a:srgbClr val="2F1D63"/>
          </a:solidFill>
          <a:ln w="7620">
            <a:solidFill>
              <a:srgbClr val="48367C"/>
            </a:solidFill>
            <a:prstDash val="solid"/>
          </a:ln>
        </p:spPr>
      </p:sp>
      <p:sp>
        <p:nvSpPr>
          <p:cNvPr id="8" name="Text 6"/>
          <p:cNvSpPr/>
          <p:nvPr/>
        </p:nvSpPr>
        <p:spPr>
          <a:xfrm>
            <a:off x="791230" y="2860893"/>
            <a:ext cx="324683" cy="405884"/>
          </a:xfrm>
          <a:prstGeom prst="rect">
            <a:avLst/>
          </a:prstGeom>
          <a:noFill/>
          <a:ln/>
        </p:spPr>
        <p:txBody>
          <a:bodyPr wrap="none" lIns="0" tIns="0" rIns="0" bIns="0" rtlCol="0" anchor="t"/>
          <a:lstStyle/>
          <a:p>
            <a:pPr algn="ctr" indent="0" marL="0">
              <a:lnSpc>
                <a:spcPts val="2550"/>
              </a:lnSpc>
              <a:buNone/>
            </a:pPr>
            <a:r>
              <a:rPr lang="en-US" sz="2550" b="1" dirty="0">
                <a:solidFill>
                  <a:srgbClr val="E0D6DE"/>
                </a:solidFill>
                <a:latin typeface="Petrona Bold" pitchFamily="34" charset="0"/>
                <a:ea typeface="Petrona Bold" pitchFamily="34" charset="-122"/>
                <a:cs typeface="Petrona Bold" pitchFamily="34" charset="-120"/>
              </a:rPr>
              <a:t>2</a:t>
            </a:r>
            <a:endParaRPr lang="en-US" sz="2550" dirty="0"/>
          </a:p>
        </p:txBody>
      </p:sp>
      <p:sp>
        <p:nvSpPr>
          <p:cNvPr id="9" name="Text 7"/>
          <p:cNvSpPr/>
          <p:nvPr/>
        </p:nvSpPr>
        <p:spPr>
          <a:xfrm>
            <a:off x="1391603" y="2870478"/>
            <a:ext cx="4114443" cy="406003"/>
          </a:xfrm>
          <a:prstGeom prst="rect">
            <a:avLst/>
          </a:prstGeom>
          <a:noFill/>
          <a:ln/>
        </p:spPr>
        <p:txBody>
          <a:bodyPr wrap="none" lIns="0" tIns="0" rIns="0" bIns="0" rtlCol="0" anchor="t"/>
          <a:lstStyle/>
          <a:p>
            <a:pPr algn="l" indent="0" marL="0">
              <a:lnSpc>
                <a:spcPts val="3150"/>
              </a:lnSpc>
              <a:buNone/>
            </a:pPr>
            <a:r>
              <a:rPr lang="en-US" sz="2550" b="1" dirty="0">
                <a:solidFill>
                  <a:srgbClr val="E0D6DE"/>
                </a:solidFill>
                <a:latin typeface="Petrona Bold" pitchFamily="34" charset="0"/>
                <a:ea typeface="Petrona Bold" pitchFamily="34" charset="-122"/>
                <a:cs typeface="Petrona Bold" pitchFamily="34" charset="-120"/>
              </a:rPr>
              <a:t>Conceptos Clave de Agentes</a:t>
            </a:r>
            <a:endParaRPr lang="en-US" sz="2550" dirty="0"/>
          </a:p>
        </p:txBody>
      </p:sp>
      <p:sp>
        <p:nvSpPr>
          <p:cNvPr id="10" name="Text 8"/>
          <p:cNvSpPr/>
          <p:nvPr/>
        </p:nvSpPr>
        <p:spPr>
          <a:xfrm>
            <a:off x="1391603" y="3400187"/>
            <a:ext cx="12517160" cy="329922"/>
          </a:xfrm>
          <a:prstGeom prst="rect">
            <a:avLst/>
          </a:prstGeom>
          <a:noFill/>
          <a:ln/>
        </p:spPr>
        <p:txBody>
          <a:bodyPr wrap="none" lIns="0" tIns="0" rIns="0" bIns="0" rtlCol="0" anchor="t"/>
          <a:lstStyle/>
          <a:p>
            <a:pPr algn="l" indent="0" marL="0">
              <a:lnSpc>
                <a:spcPts val="2550"/>
              </a:lnSpc>
              <a:buNone/>
            </a:pPr>
            <a:r>
              <a:rPr lang="en-US" sz="1600" dirty="0">
                <a:solidFill>
                  <a:srgbClr val="E0D6DE"/>
                </a:solidFill>
                <a:latin typeface="Inter" pitchFamily="34" charset="0"/>
                <a:ea typeface="Inter" pitchFamily="34" charset="-122"/>
                <a:cs typeface="Inter" pitchFamily="34" charset="-120"/>
              </a:rPr>
              <a:t>Exploración de omnisciencia, aprendizaje y autonomía en sistemas inteligentes.</a:t>
            </a:r>
            <a:endParaRPr lang="en-US" sz="1600" dirty="0"/>
          </a:p>
        </p:txBody>
      </p:sp>
      <p:sp>
        <p:nvSpPr>
          <p:cNvPr id="11" name="Shape 9"/>
          <p:cNvSpPr/>
          <p:nvPr/>
        </p:nvSpPr>
        <p:spPr>
          <a:xfrm>
            <a:off x="721638" y="4142423"/>
            <a:ext cx="463868" cy="463868"/>
          </a:xfrm>
          <a:prstGeom prst="roundRect">
            <a:avLst>
              <a:gd name="adj" fmla="val 18671"/>
            </a:avLst>
          </a:prstGeom>
          <a:solidFill>
            <a:srgbClr val="2F1D63"/>
          </a:solidFill>
          <a:ln w="7620">
            <a:solidFill>
              <a:srgbClr val="48367C"/>
            </a:solidFill>
            <a:prstDash val="solid"/>
          </a:ln>
        </p:spPr>
      </p:sp>
      <p:sp>
        <p:nvSpPr>
          <p:cNvPr id="12" name="Text 10"/>
          <p:cNvSpPr/>
          <p:nvPr/>
        </p:nvSpPr>
        <p:spPr>
          <a:xfrm>
            <a:off x="791230" y="4171414"/>
            <a:ext cx="324683" cy="405884"/>
          </a:xfrm>
          <a:prstGeom prst="rect">
            <a:avLst/>
          </a:prstGeom>
          <a:noFill/>
          <a:ln/>
        </p:spPr>
        <p:txBody>
          <a:bodyPr wrap="none" lIns="0" tIns="0" rIns="0" bIns="0" rtlCol="0" anchor="t"/>
          <a:lstStyle/>
          <a:p>
            <a:pPr algn="ctr" indent="0" marL="0">
              <a:lnSpc>
                <a:spcPts val="2550"/>
              </a:lnSpc>
              <a:buNone/>
            </a:pPr>
            <a:r>
              <a:rPr lang="en-US" sz="2550" b="1" dirty="0">
                <a:solidFill>
                  <a:srgbClr val="E0D6DE"/>
                </a:solidFill>
                <a:latin typeface="Petrona Bold" pitchFamily="34" charset="0"/>
                <a:ea typeface="Petrona Bold" pitchFamily="34" charset="-122"/>
                <a:cs typeface="Petrona Bold" pitchFamily="34" charset="-120"/>
              </a:rPr>
              <a:t>3</a:t>
            </a:r>
            <a:endParaRPr lang="en-US" sz="2550" dirty="0"/>
          </a:p>
        </p:txBody>
      </p:sp>
      <p:sp>
        <p:nvSpPr>
          <p:cNvPr id="13" name="Text 11"/>
          <p:cNvSpPr/>
          <p:nvPr/>
        </p:nvSpPr>
        <p:spPr>
          <a:xfrm>
            <a:off x="1391603" y="4180999"/>
            <a:ext cx="3857625" cy="406003"/>
          </a:xfrm>
          <a:prstGeom prst="rect">
            <a:avLst/>
          </a:prstGeom>
          <a:noFill/>
          <a:ln/>
        </p:spPr>
        <p:txBody>
          <a:bodyPr wrap="none" lIns="0" tIns="0" rIns="0" bIns="0" rtlCol="0" anchor="t"/>
          <a:lstStyle/>
          <a:p>
            <a:pPr algn="l" indent="0" marL="0">
              <a:lnSpc>
                <a:spcPts val="3150"/>
              </a:lnSpc>
              <a:buNone/>
            </a:pPr>
            <a:r>
              <a:rPr lang="en-US" sz="2550" b="1" dirty="0">
                <a:solidFill>
                  <a:srgbClr val="E0D6DE"/>
                </a:solidFill>
                <a:latin typeface="Petrona Bold" pitchFamily="34" charset="0"/>
                <a:ea typeface="Petrona Bold" pitchFamily="34" charset="-122"/>
                <a:cs typeface="Petrona Bold" pitchFamily="34" charset="-120"/>
              </a:rPr>
              <a:t>Agentes y su Clasificación</a:t>
            </a:r>
            <a:endParaRPr lang="en-US" sz="2550" dirty="0"/>
          </a:p>
        </p:txBody>
      </p:sp>
      <p:sp>
        <p:nvSpPr>
          <p:cNvPr id="14" name="Text 12"/>
          <p:cNvSpPr/>
          <p:nvPr/>
        </p:nvSpPr>
        <p:spPr>
          <a:xfrm>
            <a:off x="1391603" y="4710708"/>
            <a:ext cx="12517160" cy="329922"/>
          </a:xfrm>
          <a:prstGeom prst="rect">
            <a:avLst/>
          </a:prstGeom>
          <a:noFill/>
          <a:ln/>
        </p:spPr>
        <p:txBody>
          <a:bodyPr wrap="none" lIns="0" tIns="0" rIns="0" bIns="0" rtlCol="0" anchor="t"/>
          <a:lstStyle/>
          <a:p>
            <a:pPr algn="l" indent="0" marL="0">
              <a:lnSpc>
                <a:spcPts val="2550"/>
              </a:lnSpc>
              <a:buNone/>
            </a:pPr>
            <a:r>
              <a:rPr lang="en-US" sz="1600" dirty="0">
                <a:solidFill>
                  <a:srgbClr val="E0D6DE"/>
                </a:solidFill>
                <a:latin typeface="Inter" pitchFamily="34" charset="0"/>
                <a:ea typeface="Inter" pitchFamily="34" charset="-122"/>
                <a:cs typeface="Inter" pitchFamily="34" charset="-120"/>
              </a:rPr>
              <a:t>Análisis detallado de la estructura y el comportamiento de los agentes de IA.</a:t>
            </a:r>
            <a:endParaRPr lang="en-US" sz="1600" dirty="0"/>
          </a:p>
        </p:txBody>
      </p:sp>
      <p:sp>
        <p:nvSpPr>
          <p:cNvPr id="15" name="Shape 13"/>
          <p:cNvSpPr/>
          <p:nvPr/>
        </p:nvSpPr>
        <p:spPr>
          <a:xfrm>
            <a:off x="721638" y="5452943"/>
            <a:ext cx="463868" cy="463868"/>
          </a:xfrm>
          <a:prstGeom prst="roundRect">
            <a:avLst>
              <a:gd name="adj" fmla="val 18671"/>
            </a:avLst>
          </a:prstGeom>
          <a:solidFill>
            <a:srgbClr val="2F1D63"/>
          </a:solidFill>
          <a:ln w="7620">
            <a:solidFill>
              <a:srgbClr val="48367C"/>
            </a:solidFill>
            <a:prstDash val="solid"/>
          </a:ln>
        </p:spPr>
      </p:sp>
      <p:sp>
        <p:nvSpPr>
          <p:cNvPr id="16" name="Text 14"/>
          <p:cNvSpPr/>
          <p:nvPr/>
        </p:nvSpPr>
        <p:spPr>
          <a:xfrm>
            <a:off x="791230" y="5481935"/>
            <a:ext cx="324683" cy="405884"/>
          </a:xfrm>
          <a:prstGeom prst="rect">
            <a:avLst/>
          </a:prstGeom>
          <a:noFill/>
          <a:ln/>
        </p:spPr>
        <p:txBody>
          <a:bodyPr wrap="none" lIns="0" tIns="0" rIns="0" bIns="0" rtlCol="0" anchor="t"/>
          <a:lstStyle/>
          <a:p>
            <a:pPr algn="ctr" indent="0" marL="0">
              <a:lnSpc>
                <a:spcPts val="2550"/>
              </a:lnSpc>
              <a:buNone/>
            </a:pPr>
            <a:r>
              <a:rPr lang="en-US" sz="2550" b="1" dirty="0">
                <a:solidFill>
                  <a:srgbClr val="E0D6DE"/>
                </a:solidFill>
                <a:latin typeface="Petrona Bold" pitchFamily="34" charset="0"/>
                <a:ea typeface="Petrona Bold" pitchFamily="34" charset="-122"/>
                <a:cs typeface="Petrona Bold" pitchFamily="34" charset="-120"/>
              </a:rPr>
              <a:t>4</a:t>
            </a:r>
            <a:endParaRPr lang="en-US" sz="2550" dirty="0"/>
          </a:p>
        </p:txBody>
      </p:sp>
      <p:sp>
        <p:nvSpPr>
          <p:cNvPr id="17" name="Text 15"/>
          <p:cNvSpPr/>
          <p:nvPr/>
        </p:nvSpPr>
        <p:spPr>
          <a:xfrm>
            <a:off x="1391603" y="5491520"/>
            <a:ext cx="3912513" cy="406003"/>
          </a:xfrm>
          <a:prstGeom prst="rect">
            <a:avLst/>
          </a:prstGeom>
          <a:noFill/>
          <a:ln/>
        </p:spPr>
        <p:txBody>
          <a:bodyPr wrap="none" lIns="0" tIns="0" rIns="0" bIns="0" rtlCol="0" anchor="t"/>
          <a:lstStyle/>
          <a:p>
            <a:pPr algn="l" indent="0" marL="0">
              <a:lnSpc>
                <a:spcPts val="3150"/>
              </a:lnSpc>
              <a:buNone/>
            </a:pPr>
            <a:r>
              <a:rPr lang="en-US" sz="2550" b="1" dirty="0">
                <a:solidFill>
                  <a:srgbClr val="E0D6DE"/>
                </a:solidFill>
                <a:latin typeface="Petrona Bold" pitchFamily="34" charset="0"/>
                <a:ea typeface="Petrona Bold" pitchFamily="34" charset="-122"/>
                <a:cs typeface="Petrona Bold" pitchFamily="34" charset="-120"/>
              </a:rPr>
              <a:t>Entornos de Trabajo REAS</a:t>
            </a:r>
            <a:endParaRPr lang="en-US" sz="2550" dirty="0"/>
          </a:p>
        </p:txBody>
      </p:sp>
      <p:sp>
        <p:nvSpPr>
          <p:cNvPr id="18" name="Text 16"/>
          <p:cNvSpPr/>
          <p:nvPr/>
        </p:nvSpPr>
        <p:spPr>
          <a:xfrm>
            <a:off x="1391603" y="6021229"/>
            <a:ext cx="12517160" cy="329922"/>
          </a:xfrm>
          <a:prstGeom prst="rect">
            <a:avLst/>
          </a:prstGeom>
          <a:noFill/>
          <a:ln/>
        </p:spPr>
        <p:txBody>
          <a:bodyPr wrap="none" lIns="0" tIns="0" rIns="0" bIns="0" rtlCol="0" anchor="t"/>
          <a:lstStyle/>
          <a:p>
            <a:pPr algn="l" indent="0" marL="0">
              <a:lnSpc>
                <a:spcPts val="2550"/>
              </a:lnSpc>
              <a:buNone/>
            </a:pPr>
            <a:r>
              <a:rPr lang="en-US" sz="1600" dirty="0">
                <a:solidFill>
                  <a:srgbClr val="E0D6DE"/>
                </a:solidFill>
                <a:latin typeface="Inter" pitchFamily="34" charset="0"/>
                <a:ea typeface="Inter" pitchFamily="34" charset="-122"/>
                <a:cs typeface="Inter" pitchFamily="34" charset="-120"/>
              </a:rPr>
              <a:t>Identificación y caracterización de entornos para el desarrollo de agentes.</a:t>
            </a:r>
            <a:endParaRPr lang="en-US" sz="1600" dirty="0"/>
          </a:p>
        </p:txBody>
      </p:sp>
      <p:sp>
        <p:nvSpPr>
          <p:cNvPr id="19" name="Shape 17"/>
          <p:cNvSpPr/>
          <p:nvPr/>
        </p:nvSpPr>
        <p:spPr>
          <a:xfrm>
            <a:off x="721638" y="6763464"/>
            <a:ext cx="463868" cy="463868"/>
          </a:xfrm>
          <a:prstGeom prst="roundRect">
            <a:avLst>
              <a:gd name="adj" fmla="val 18671"/>
            </a:avLst>
          </a:prstGeom>
          <a:solidFill>
            <a:srgbClr val="2F1D63"/>
          </a:solidFill>
          <a:ln w="7620">
            <a:solidFill>
              <a:srgbClr val="48367C"/>
            </a:solidFill>
            <a:prstDash val="solid"/>
          </a:ln>
        </p:spPr>
      </p:sp>
      <p:sp>
        <p:nvSpPr>
          <p:cNvPr id="20" name="Text 18"/>
          <p:cNvSpPr/>
          <p:nvPr/>
        </p:nvSpPr>
        <p:spPr>
          <a:xfrm>
            <a:off x="791230" y="6792456"/>
            <a:ext cx="324683" cy="405884"/>
          </a:xfrm>
          <a:prstGeom prst="rect">
            <a:avLst/>
          </a:prstGeom>
          <a:noFill/>
          <a:ln/>
        </p:spPr>
        <p:txBody>
          <a:bodyPr wrap="none" lIns="0" tIns="0" rIns="0" bIns="0" rtlCol="0" anchor="t"/>
          <a:lstStyle/>
          <a:p>
            <a:pPr algn="ctr" indent="0" marL="0">
              <a:lnSpc>
                <a:spcPts val="2550"/>
              </a:lnSpc>
              <a:buNone/>
            </a:pPr>
            <a:r>
              <a:rPr lang="en-US" sz="2550" b="1" dirty="0">
                <a:solidFill>
                  <a:srgbClr val="E0D6DE"/>
                </a:solidFill>
                <a:latin typeface="Petrona Bold" pitchFamily="34" charset="0"/>
                <a:ea typeface="Petrona Bold" pitchFamily="34" charset="-122"/>
                <a:cs typeface="Petrona Bold" pitchFamily="34" charset="-120"/>
              </a:rPr>
              <a:t>5</a:t>
            </a:r>
            <a:endParaRPr lang="en-US" sz="2550" dirty="0"/>
          </a:p>
        </p:txBody>
      </p:sp>
      <p:sp>
        <p:nvSpPr>
          <p:cNvPr id="21" name="Text 19"/>
          <p:cNvSpPr/>
          <p:nvPr/>
        </p:nvSpPr>
        <p:spPr>
          <a:xfrm>
            <a:off x="1391603" y="6802041"/>
            <a:ext cx="3247668" cy="406003"/>
          </a:xfrm>
          <a:prstGeom prst="rect">
            <a:avLst/>
          </a:prstGeom>
          <a:noFill/>
          <a:ln/>
        </p:spPr>
        <p:txBody>
          <a:bodyPr wrap="none" lIns="0" tIns="0" rIns="0" bIns="0" rtlCol="0" anchor="t"/>
          <a:lstStyle/>
          <a:p>
            <a:pPr algn="l" indent="0" marL="0">
              <a:lnSpc>
                <a:spcPts val="3150"/>
              </a:lnSpc>
              <a:buNone/>
            </a:pPr>
            <a:r>
              <a:rPr lang="en-US" sz="2550" b="1" dirty="0">
                <a:solidFill>
                  <a:srgbClr val="E0D6DE"/>
                </a:solidFill>
                <a:latin typeface="Petrona Bold" pitchFamily="34" charset="0"/>
                <a:ea typeface="Petrona Bold" pitchFamily="34" charset="-122"/>
                <a:cs typeface="Petrona Bold" pitchFamily="34" charset="-120"/>
              </a:rPr>
              <a:t>Casos Prácticos</a:t>
            </a:r>
            <a:endParaRPr lang="en-US" sz="2550" dirty="0"/>
          </a:p>
        </p:txBody>
      </p:sp>
      <p:sp>
        <p:nvSpPr>
          <p:cNvPr id="22" name="Text 20"/>
          <p:cNvSpPr/>
          <p:nvPr/>
        </p:nvSpPr>
        <p:spPr>
          <a:xfrm>
            <a:off x="1391603" y="7331750"/>
            <a:ext cx="12517160" cy="329922"/>
          </a:xfrm>
          <a:prstGeom prst="rect">
            <a:avLst/>
          </a:prstGeom>
          <a:noFill/>
          <a:ln/>
        </p:spPr>
        <p:txBody>
          <a:bodyPr wrap="none" lIns="0" tIns="0" rIns="0" bIns="0" rtlCol="0" anchor="t"/>
          <a:lstStyle/>
          <a:p>
            <a:pPr algn="l" indent="0" marL="0">
              <a:lnSpc>
                <a:spcPts val="2550"/>
              </a:lnSpc>
              <a:buNone/>
            </a:pPr>
            <a:r>
              <a:rPr lang="en-US" sz="1600" dirty="0">
                <a:solidFill>
                  <a:srgbClr val="E0D6DE"/>
                </a:solidFill>
                <a:latin typeface="Inter" pitchFamily="34" charset="0"/>
                <a:ea typeface="Inter" pitchFamily="34" charset="-122"/>
                <a:cs typeface="Inter" pitchFamily="34" charset="-120"/>
              </a:rPr>
              <a:t>Aplicación de los conceptos a la Hormiga de Langton y el Juego de la Vida de Conway.</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291715"/>
            <a:ext cx="7253764" cy="595432"/>
          </a:xfrm>
          <a:prstGeom prst="rect">
            <a:avLst/>
          </a:prstGeom>
          <a:noFill/>
          <a:ln/>
        </p:spPr>
        <p:txBody>
          <a:bodyPr wrap="none" lIns="0" tIns="0" rIns="0" bIns="0" rtlCol="0" anchor="t"/>
          <a:lstStyle/>
          <a:p>
            <a:pPr algn="l" indent="0" marL="0">
              <a:lnSpc>
                <a:spcPts val="4650"/>
              </a:lnSpc>
              <a:buNone/>
            </a:pPr>
            <a:r>
              <a:rPr lang="en-US" sz="3750" b="1" dirty="0">
                <a:solidFill>
                  <a:srgbClr val="FF8AAF"/>
                </a:solidFill>
                <a:latin typeface="Petrona Bold" pitchFamily="34" charset="0"/>
                <a:ea typeface="Petrona Bold" pitchFamily="34" charset="-122"/>
                <a:cs typeface="Petrona Bold" pitchFamily="34" charset="-120"/>
              </a:rPr>
              <a:t>Inteligencia: Natural vs. Artificial</a:t>
            </a:r>
            <a:endParaRPr lang="en-US" sz="3750" dirty="0"/>
          </a:p>
        </p:txBody>
      </p:sp>
      <p:sp>
        <p:nvSpPr>
          <p:cNvPr id="4" name="Text 1"/>
          <p:cNvSpPr/>
          <p:nvPr/>
        </p:nvSpPr>
        <p:spPr>
          <a:xfrm>
            <a:off x="793790" y="3142298"/>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La inteligencia natural emerge de la complejidad biológica del cerebro, permitiendo el aprendizaje, la emoción y la adaptación. Es un proceso intrínseco, moldeado por la evolución y la experiencia.</a:t>
            </a:r>
            <a:endParaRPr lang="en-US" sz="1750" dirty="0"/>
          </a:p>
        </p:txBody>
      </p:sp>
      <p:sp>
        <p:nvSpPr>
          <p:cNvPr id="5" name="Text 2"/>
          <p:cNvSpPr/>
          <p:nvPr/>
        </p:nvSpPr>
        <p:spPr>
          <a:xfrm>
            <a:off x="793790" y="4486156"/>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En contraste, la </a:t>
            </a:r>
            <a:pPr algn="l" indent="0" marL="0">
              <a:lnSpc>
                <a:spcPts val="2850"/>
              </a:lnSpc>
              <a:buNone/>
            </a:pPr>
            <a:r>
              <a:rPr lang="en-US" sz="1750" dirty="0">
                <a:solidFill>
                  <a:srgbClr val="876CD4"/>
                </a:solidFill>
                <a:latin typeface="Inter" pitchFamily="34" charset="0"/>
                <a:ea typeface="Inter" pitchFamily="34" charset="-122"/>
                <a:cs typeface="Inter" pitchFamily="34" charset="-120"/>
              </a:rPr>
              <a:t>Inteligencia Artificial</a:t>
            </a:r>
            <a:pPr algn="l" indent="0" marL="0">
              <a:lnSpc>
                <a:spcPts val="2850"/>
              </a:lnSpc>
              <a:buNone/>
            </a:pPr>
            <a:r>
              <a:rPr lang="en-US" sz="1750" dirty="0">
                <a:solidFill>
                  <a:srgbClr val="E0D6DE"/>
                </a:solidFill>
                <a:latin typeface="Inter" pitchFamily="34" charset="0"/>
                <a:ea typeface="Inter" pitchFamily="34" charset="-122"/>
                <a:cs typeface="Inter" pitchFamily="34" charset="-120"/>
              </a:rPr>
              <a:t> es una construcción humana, diseñada mediante algoritmos y código para simular y, en ocasiones, superar capacidades cognitivas en tareas específicas. Su inteligencia es funcional, no orgánica.</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522095"/>
            <a:ext cx="6932771" cy="595432"/>
          </a:xfrm>
          <a:prstGeom prst="rect">
            <a:avLst/>
          </a:prstGeom>
          <a:noFill/>
          <a:ln/>
        </p:spPr>
        <p:txBody>
          <a:bodyPr wrap="none" lIns="0" tIns="0" rIns="0" bIns="0" rtlCol="0" anchor="t"/>
          <a:lstStyle/>
          <a:p>
            <a:pPr algn="l" indent="0" marL="0">
              <a:lnSpc>
                <a:spcPts val="4650"/>
              </a:lnSpc>
              <a:buNone/>
            </a:pPr>
            <a:r>
              <a:rPr lang="en-US" sz="3750" b="1" dirty="0">
                <a:solidFill>
                  <a:srgbClr val="FF8AAF"/>
                </a:solidFill>
                <a:latin typeface="Petrona Bold" pitchFamily="34" charset="0"/>
                <a:ea typeface="Petrona Bold" pitchFamily="34" charset="-122"/>
                <a:cs typeface="Petrona Bold" pitchFamily="34" charset="-120"/>
              </a:rPr>
              <a:t>Pilares de un Agente Inteligente</a:t>
            </a:r>
            <a:endParaRPr lang="en-US" sz="3750" dirty="0"/>
          </a:p>
        </p:txBody>
      </p:sp>
      <p:sp>
        <p:nvSpPr>
          <p:cNvPr id="3" name="Shape 1"/>
          <p:cNvSpPr/>
          <p:nvPr/>
        </p:nvSpPr>
        <p:spPr>
          <a:xfrm>
            <a:off x="793790" y="2571155"/>
            <a:ext cx="4196358" cy="4136231"/>
          </a:xfrm>
          <a:prstGeom prst="roundRect">
            <a:avLst>
              <a:gd name="adj" fmla="val 2303"/>
            </a:avLst>
          </a:prstGeom>
          <a:solidFill>
            <a:srgbClr val="2F1D63"/>
          </a:solidFill>
          <a:ln w="7620">
            <a:solidFill>
              <a:srgbClr val="48367C"/>
            </a:solidFill>
            <a:prstDash val="solid"/>
          </a:ln>
        </p:spPr>
      </p:sp>
      <p:pic>
        <p:nvPicPr>
          <p:cNvPr id="4" name="Image 0" descr="preencoded.png">    </p:cNvPr>
          <p:cNvPicPr>
            <a:picLocks noChangeAspect="1"/>
          </p:cNvPicPr>
          <p:nvPr/>
        </p:nvPicPr>
        <p:blipFill>
          <a:blip r:embed="rId1"/>
          <a:stretch>
            <a:fillRect/>
          </a:stretch>
        </p:blipFill>
        <p:spPr>
          <a:xfrm>
            <a:off x="1028224" y="2805589"/>
            <a:ext cx="680442" cy="680442"/>
          </a:xfrm>
          <a:prstGeom prst="rect">
            <a:avLst/>
          </a:prstGeom>
        </p:spPr>
      </p:pic>
      <p:pic>
        <p:nvPicPr>
          <p:cNvPr id="5" name="Image 1" descr="preencoded.png">    </p:cNvPr>
          <p:cNvPicPr>
            <a:picLocks noChangeAspect="1"/>
          </p:cNvPicPr>
          <p:nvPr/>
        </p:nvPicPr>
        <p:blipFill>
          <a:blip r:embed="rId2"/>
          <a:stretch>
            <a:fillRect/>
          </a:stretch>
        </p:blipFill>
        <p:spPr>
          <a:xfrm>
            <a:off x="1215390" y="2954417"/>
            <a:ext cx="306110" cy="382667"/>
          </a:xfrm>
          <a:prstGeom prst="rect">
            <a:avLst/>
          </a:prstGeom>
        </p:spPr>
      </p:pic>
      <p:sp>
        <p:nvSpPr>
          <p:cNvPr id="6" name="Text 2"/>
          <p:cNvSpPr/>
          <p:nvPr/>
        </p:nvSpPr>
        <p:spPr>
          <a:xfrm>
            <a:off x="1028224" y="3712845"/>
            <a:ext cx="3572470" cy="446603"/>
          </a:xfrm>
          <a:prstGeom prst="rect">
            <a:avLst/>
          </a:prstGeom>
          <a:noFill/>
          <a:ln/>
        </p:spPr>
        <p:txBody>
          <a:bodyPr wrap="none" lIns="0" tIns="0" rIns="0" bIns="0" rtlCol="0" anchor="t"/>
          <a:lstStyle/>
          <a:p>
            <a:pPr algn="l" indent="0" marL="0">
              <a:lnSpc>
                <a:spcPts val="3500"/>
              </a:lnSpc>
              <a:buNone/>
            </a:pPr>
            <a:r>
              <a:rPr lang="en-US" sz="2800" b="1" dirty="0">
                <a:solidFill>
                  <a:srgbClr val="E0D6DE"/>
                </a:solidFill>
                <a:latin typeface="Petrona Bold" pitchFamily="34" charset="0"/>
                <a:ea typeface="Petrona Bold" pitchFamily="34" charset="-122"/>
                <a:cs typeface="Petrona Bold" pitchFamily="34" charset="-120"/>
              </a:rPr>
              <a:t>Omnisciencia</a:t>
            </a:r>
            <a:endParaRPr lang="en-US" sz="2800" dirty="0"/>
          </a:p>
        </p:txBody>
      </p:sp>
      <p:sp>
        <p:nvSpPr>
          <p:cNvPr id="7" name="Text 3"/>
          <p:cNvSpPr/>
          <p:nvPr/>
        </p:nvSpPr>
        <p:spPr>
          <a:xfrm>
            <a:off x="1028224" y="4295537"/>
            <a:ext cx="3727490" cy="217741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Conocimiento completo sobre el entorno y las consecuencias de las acciones. En la práctica, un ideal inalcanzable en entornos complejos debido a la </a:t>
            </a:r>
            <a:pPr algn="l" indent="0" marL="0">
              <a:lnSpc>
                <a:spcPts val="2850"/>
              </a:lnSpc>
              <a:buNone/>
            </a:pPr>
            <a:r>
              <a:rPr lang="en-US" sz="1750" b="1" dirty="0">
                <a:solidFill>
                  <a:srgbClr val="E0D6DE"/>
                </a:solidFill>
                <a:latin typeface="Inter" pitchFamily="34" charset="0"/>
                <a:ea typeface="Inter" pitchFamily="34" charset="-122"/>
                <a:cs typeface="Inter" pitchFamily="34" charset="-120"/>
              </a:rPr>
              <a:t>incertidumbre</a:t>
            </a:r>
            <a:pPr algn="l" indent="0" marL="0">
              <a:lnSpc>
                <a:spcPts val="2850"/>
              </a:lnSpc>
              <a:buNone/>
            </a:pPr>
            <a:r>
              <a:rPr lang="en-US" sz="1750" dirty="0">
                <a:solidFill>
                  <a:srgbClr val="E0D6DE"/>
                </a:solidFill>
                <a:latin typeface="Inter" pitchFamily="34" charset="0"/>
                <a:ea typeface="Inter" pitchFamily="34" charset="-122"/>
                <a:cs typeface="Inter" pitchFamily="34" charset="-120"/>
              </a:rPr>
              <a:t>.</a:t>
            </a:r>
            <a:endParaRPr lang="en-US" sz="1750" dirty="0"/>
          </a:p>
        </p:txBody>
      </p:sp>
      <p:sp>
        <p:nvSpPr>
          <p:cNvPr id="8" name="Shape 4"/>
          <p:cNvSpPr/>
          <p:nvPr/>
        </p:nvSpPr>
        <p:spPr>
          <a:xfrm>
            <a:off x="5216962" y="2571155"/>
            <a:ext cx="4196358" cy="4136231"/>
          </a:xfrm>
          <a:prstGeom prst="roundRect">
            <a:avLst>
              <a:gd name="adj" fmla="val 2303"/>
            </a:avLst>
          </a:prstGeom>
          <a:solidFill>
            <a:srgbClr val="2F1D63"/>
          </a:solidFill>
          <a:ln w="7620">
            <a:solidFill>
              <a:srgbClr val="48367C"/>
            </a:solidFill>
            <a:prstDash val="solid"/>
          </a:ln>
        </p:spPr>
      </p:sp>
      <p:pic>
        <p:nvPicPr>
          <p:cNvPr id="9" name="Image 2" descr="preencoded.png">    </p:cNvPr>
          <p:cNvPicPr>
            <a:picLocks noChangeAspect="1"/>
          </p:cNvPicPr>
          <p:nvPr/>
        </p:nvPicPr>
        <p:blipFill>
          <a:blip r:embed="rId3"/>
          <a:stretch>
            <a:fillRect/>
          </a:stretch>
        </p:blipFill>
        <p:spPr>
          <a:xfrm>
            <a:off x="5451396" y="2805589"/>
            <a:ext cx="680442" cy="680442"/>
          </a:xfrm>
          <a:prstGeom prst="rect">
            <a:avLst/>
          </a:prstGeom>
        </p:spPr>
      </p:pic>
      <p:pic>
        <p:nvPicPr>
          <p:cNvPr id="10" name="Image 3" descr="preencoded.png">    </p:cNvPr>
          <p:cNvPicPr>
            <a:picLocks noChangeAspect="1"/>
          </p:cNvPicPr>
          <p:nvPr/>
        </p:nvPicPr>
        <p:blipFill>
          <a:blip r:embed="rId4"/>
          <a:stretch>
            <a:fillRect/>
          </a:stretch>
        </p:blipFill>
        <p:spPr>
          <a:xfrm>
            <a:off x="5638562" y="2954417"/>
            <a:ext cx="306110" cy="382667"/>
          </a:xfrm>
          <a:prstGeom prst="rect">
            <a:avLst/>
          </a:prstGeom>
        </p:spPr>
      </p:pic>
      <p:sp>
        <p:nvSpPr>
          <p:cNvPr id="11" name="Text 5"/>
          <p:cNvSpPr/>
          <p:nvPr/>
        </p:nvSpPr>
        <p:spPr>
          <a:xfrm>
            <a:off x="5451396" y="3712845"/>
            <a:ext cx="3572470" cy="446603"/>
          </a:xfrm>
          <a:prstGeom prst="rect">
            <a:avLst/>
          </a:prstGeom>
          <a:noFill/>
          <a:ln/>
        </p:spPr>
        <p:txBody>
          <a:bodyPr wrap="none" lIns="0" tIns="0" rIns="0" bIns="0" rtlCol="0" anchor="t"/>
          <a:lstStyle/>
          <a:p>
            <a:pPr algn="l" indent="0" marL="0">
              <a:lnSpc>
                <a:spcPts val="3500"/>
              </a:lnSpc>
              <a:buNone/>
            </a:pPr>
            <a:r>
              <a:rPr lang="en-US" sz="2800" b="1" dirty="0">
                <a:solidFill>
                  <a:srgbClr val="E0D6DE"/>
                </a:solidFill>
                <a:latin typeface="Petrona Bold" pitchFamily="34" charset="0"/>
                <a:ea typeface="Petrona Bold" pitchFamily="34" charset="-122"/>
                <a:cs typeface="Petrona Bold" pitchFamily="34" charset="-120"/>
              </a:rPr>
              <a:t>Aprendizaje</a:t>
            </a:r>
            <a:endParaRPr lang="en-US" sz="2800" dirty="0"/>
          </a:p>
        </p:txBody>
      </p:sp>
      <p:sp>
        <p:nvSpPr>
          <p:cNvPr id="12" name="Text 6"/>
          <p:cNvSpPr/>
          <p:nvPr/>
        </p:nvSpPr>
        <p:spPr>
          <a:xfrm>
            <a:off x="5451396" y="4295537"/>
            <a:ext cx="3727490" cy="1814513"/>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Mejora continua del comportamiento a través de la experiencia y la adaptación, permitiendo al agente evolucionar y optimizar su desempeño.</a:t>
            </a:r>
            <a:endParaRPr lang="en-US" sz="1750" dirty="0"/>
          </a:p>
        </p:txBody>
      </p:sp>
      <p:sp>
        <p:nvSpPr>
          <p:cNvPr id="13" name="Shape 7"/>
          <p:cNvSpPr/>
          <p:nvPr/>
        </p:nvSpPr>
        <p:spPr>
          <a:xfrm>
            <a:off x="9640133" y="2571155"/>
            <a:ext cx="4196358" cy="4136231"/>
          </a:xfrm>
          <a:prstGeom prst="roundRect">
            <a:avLst>
              <a:gd name="adj" fmla="val 2303"/>
            </a:avLst>
          </a:prstGeom>
          <a:solidFill>
            <a:srgbClr val="2F1D63"/>
          </a:solidFill>
          <a:ln w="7620">
            <a:solidFill>
              <a:srgbClr val="48367C"/>
            </a:solidFill>
            <a:prstDash val="solid"/>
          </a:ln>
        </p:spPr>
      </p:sp>
      <p:pic>
        <p:nvPicPr>
          <p:cNvPr id="14" name="Image 4" descr="preencoded.png">    </p:cNvPr>
          <p:cNvPicPr>
            <a:picLocks noChangeAspect="1"/>
          </p:cNvPicPr>
          <p:nvPr/>
        </p:nvPicPr>
        <p:blipFill>
          <a:blip r:embed="rId5"/>
          <a:stretch>
            <a:fillRect/>
          </a:stretch>
        </p:blipFill>
        <p:spPr>
          <a:xfrm>
            <a:off x="9874568" y="2805589"/>
            <a:ext cx="680442" cy="680442"/>
          </a:xfrm>
          <a:prstGeom prst="rect">
            <a:avLst/>
          </a:prstGeom>
        </p:spPr>
      </p:pic>
      <p:pic>
        <p:nvPicPr>
          <p:cNvPr id="15" name="Image 5" descr="preencoded.png">    </p:cNvPr>
          <p:cNvPicPr>
            <a:picLocks noChangeAspect="1"/>
          </p:cNvPicPr>
          <p:nvPr/>
        </p:nvPicPr>
        <p:blipFill>
          <a:blip r:embed="rId6"/>
          <a:stretch>
            <a:fillRect/>
          </a:stretch>
        </p:blipFill>
        <p:spPr>
          <a:xfrm>
            <a:off x="10061734" y="2954417"/>
            <a:ext cx="306110" cy="382667"/>
          </a:xfrm>
          <a:prstGeom prst="rect">
            <a:avLst/>
          </a:prstGeom>
        </p:spPr>
      </p:pic>
      <p:sp>
        <p:nvSpPr>
          <p:cNvPr id="16" name="Text 8"/>
          <p:cNvSpPr/>
          <p:nvPr/>
        </p:nvSpPr>
        <p:spPr>
          <a:xfrm>
            <a:off x="9874568" y="3712845"/>
            <a:ext cx="3572470" cy="446603"/>
          </a:xfrm>
          <a:prstGeom prst="rect">
            <a:avLst/>
          </a:prstGeom>
          <a:noFill/>
          <a:ln/>
        </p:spPr>
        <p:txBody>
          <a:bodyPr wrap="none" lIns="0" tIns="0" rIns="0" bIns="0" rtlCol="0" anchor="t"/>
          <a:lstStyle/>
          <a:p>
            <a:pPr algn="l" indent="0" marL="0">
              <a:lnSpc>
                <a:spcPts val="3500"/>
              </a:lnSpc>
              <a:buNone/>
            </a:pPr>
            <a:r>
              <a:rPr lang="en-US" sz="2800" b="1" dirty="0">
                <a:solidFill>
                  <a:srgbClr val="E0D6DE"/>
                </a:solidFill>
                <a:latin typeface="Petrona Bold" pitchFamily="34" charset="0"/>
                <a:ea typeface="Petrona Bold" pitchFamily="34" charset="-122"/>
                <a:cs typeface="Petrona Bold" pitchFamily="34" charset="-120"/>
              </a:rPr>
              <a:t>Autonomía</a:t>
            </a:r>
            <a:endParaRPr lang="en-US" sz="2800" dirty="0"/>
          </a:p>
        </p:txBody>
      </p:sp>
      <p:sp>
        <p:nvSpPr>
          <p:cNvPr id="17" name="Text 9"/>
          <p:cNvSpPr/>
          <p:nvPr/>
        </p:nvSpPr>
        <p:spPr>
          <a:xfrm>
            <a:off x="9874568" y="4295537"/>
            <a:ext cx="3727490" cy="1814513"/>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Capacidad de operar y tomar decisiones sin intervención humana directa. Se basa en sus propias percepciones y el conocimiento adquirido.</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245632"/>
            <a:ext cx="4763333" cy="595432"/>
          </a:xfrm>
          <a:prstGeom prst="rect">
            <a:avLst/>
          </a:prstGeom>
          <a:noFill/>
          <a:ln/>
        </p:spPr>
        <p:txBody>
          <a:bodyPr wrap="none" lIns="0" tIns="0" rIns="0" bIns="0" rtlCol="0" anchor="t"/>
          <a:lstStyle/>
          <a:p>
            <a:pPr algn="l" indent="0" marL="0">
              <a:lnSpc>
                <a:spcPts val="4650"/>
              </a:lnSpc>
              <a:buNone/>
            </a:pPr>
            <a:r>
              <a:rPr lang="en-US" sz="3750" b="1" dirty="0">
                <a:solidFill>
                  <a:srgbClr val="FF8AAF"/>
                </a:solidFill>
                <a:latin typeface="Petrona Bold" pitchFamily="34" charset="0"/>
                <a:ea typeface="Petrona Bold" pitchFamily="34" charset="-122"/>
                <a:cs typeface="Petrona Bold" pitchFamily="34" charset="-120"/>
              </a:rPr>
              <a:t>¿Qué es un Agente?</a:t>
            </a:r>
            <a:endParaRPr lang="en-US" sz="3750" dirty="0"/>
          </a:p>
        </p:txBody>
      </p:sp>
      <p:sp>
        <p:nvSpPr>
          <p:cNvPr id="4" name="Text 1"/>
          <p:cNvSpPr/>
          <p:nvPr/>
        </p:nvSpPr>
        <p:spPr>
          <a:xfrm>
            <a:off x="6620351" y="2351365"/>
            <a:ext cx="7216259"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Un agente es cualquier cosa que percibe su entorno a través de sensores y actúa sobre ese entorno mediante actuadores.</a:t>
            </a:r>
            <a:endParaRPr lang="en-US" sz="1750" dirty="0"/>
          </a:p>
        </p:txBody>
      </p:sp>
      <p:sp>
        <p:nvSpPr>
          <p:cNvPr id="5" name="Shape 2"/>
          <p:cNvSpPr/>
          <p:nvPr/>
        </p:nvSpPr>
        <p:spPr>
          <a:xfrm>
            <a:off x="6280190" y="2096214"/>
            <a:ext cx="30480" cy="1236107"/>
          </a:xfrm>
          <a:prstGeom prst="rect">
            <a:avLst/>
          </a:prstGeom>
          <a:solidFill>
            <a:srgbClr val="876CD4"/>
          </a:solidFill>
          <a:ln/>
        </p:spPr>
      </p:sp>
      <p:sp>
        <p:nvSpPr>
          <p:cNvPr id="6" name="Text 3"/>
          <p:cNvSpPr/>
          <p:nvPr/>
        </p:nvSpPr>
        <p:spPr>
          <a:xfrm>
            <a:off x="6280190" y="3587472"/>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Esta definición es amplia y abarca desde programas de software hasta robots. Un agente racional se distingue por elegir la acción que maximiza su medida de rendimiento, basándose en la evidencia de sus percepciones y su conocimiento interno.</a:t>
            </a:r>
            <a:endParaRPr lang="en-US" sz="1750" dirty="0"/>
          </a:p>
        </p:txBody>
      </p:sp>
      <p:sp>
        <p:nvSpPr>
          <p:cNvPr id="7" name="Shape 4"/>
          <p:cNvSpPr/>
          <p:nvPr/>
        </p:nvSpPr>
        <p:spPr>
          <a:xfrm>
            <a:off x="6280190" y="5294233"/>
            <a:ext cx="7556421" cy="1689616"/>
          </a:xfrm>
          <a:prstGeom prst="roundRect">
            <a:avLst>
              <a:gd name="adj" fmla="val 5638"/>
            </a:avLst>
          </a:prstGeom>
          <a:solidFill>
            <a:srgbClr val="022349"/>
          </a:solidFill>
          <a:ln/>
        </p:spPr>
      </p:sp>
      <p:pic>
        <p:nvPicPr>
          <p:cNvPr id="8" name="Image 1" descr="preencoded.png">    </p:cNvPr>
          <p:cNvPicPr>
            <a:picLocks noChangeAspect="1"/>
          </p:cNvPicPr>
          <p:nvPr/>
        </p:nvPicPr>
        <p:blipFill>
          <a:blip r:embed="rId2"/>
          <a:stretch>
            <a:fillRect/>
          </a:stretch>
        </p:blipFill>
        <p:spPr>
          <a:xfrm>
            <a:off x="6507004" y="5638324"/>
            <a:ext cx="283488" cy="226814"/>
          </a:xfrm>
          <a:prstGeom prst="rect">
            <a:avLst/>
          </a:prstGeom>
        </p:spPr>
      </p:pic>
      <p:sp>
        <p:nvSpPr>
          <p:cNvPr id="9" name="Text 5"/>
          <p:cNvSpPr/>
          <p:nvPr/>
        </p:nvSpPr>
        <p:spPr>
          <a:xfrm>
            <a:off x="7017306" y="5577721"/>
            <a:ext cx="6592491" cy="1088708"/>
          </a:xfrm>
          <a:prstGeom prst="rect">
            <a:avLst/>
          </a:prstGeom>
          <a:noFill/>
          <a:ln/>
        </p:spPr>
        <p:txBody>
          <a:bodyPr wrap="square" lIns="0" tIns="0" rIns="0" bIns="0" rtlCol="0" anchor="t"/>
          <a:lstStyle/>
          <a:p>
            <a:pPr algn="l" indent="0" marL="0">
              <a:lnSpc>
                <a:spcPts val="2850"/>
              </a:lnSpc>
              <a:buNone/>
            </a:pPr>
            <a:r>
              <a:rPr lang="en-US" sz="1750" b="1" dirty="0">
                <a:solidFill>
                  <a:srgbClr val="FFFFFF"/>
                </a:solidFill>
                <a:latin typeface="Inter" pitchFamily="34" charset="0"/>
                <a:ea typeface="Inter" pitchFamily="34" charset="-122"/>
                <a:cs typeface="Inter" pitchFamily="34" charset="-120"/>
              </a:rPr>
              <a:t>Anotación:</a:t>
            </a:r>
            <a:pPr algn="l" indent="0" marL="0">
              <a:lnSpc>
                <a:spcPts val="2850"/>
              </a:lnSpc>
              <a:buNone/>
            </a:pPr>
            <a:r>
              <a:rPr lang="en-US" sz="1750" dirty="0">
                <a:solidFill>
                  <a:srgbClr val="FFFFFF"/>
                </a:solidFill>
                <a:latin typeface="Inter" pitchFamily="34" charset="0"/>
                <a:ea typeface="Inter" pitchFamily="34" charset="-122"/>
                <a:cs typeface="Inter" pitchFamily="34" charset="-120"/>
              </a:rPr>
              <a:t> Un agente no es siempre una computadora. Puede ser un ser vivo o cualquier entidad que interactúe con su entorno.</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23305" y="692229"/>
            <a:ext cx="5821680" cy="542449"/>
          </a:xfrm>
          <a:prstGeom prst="rect">
            <a:avLst/>
          </a:prstGeom>
          <a:noFill/>
          <a:ln/>
        </p:spPr>
        <p:txBody>
          <a:bodyPr wrap="none" lIns="0" tIns="0" rIns="0" bIns="0" rtlCol="0" anchor="t"/>
          <a:lstStyle/>
          <a:p>
            <a:pPr algn="l" indent="0" marL="0">
              <a:lnSpc>
                <a:spcPts val="4250"/>
              </a:lnSpc>
              <a:buNone/>
            </a:pPr>
            <a:r>
              <a:rPr lang="en-US" sz="3400" b="1" dirty="0">
                <a:solidFill>
                  <a:srgbClr val="FF8AAF"/>
                </a:solidFill>
                <a:latin typeface="Petrona Bold" pitchFamily="34" charset="0"/>
                <a:ea typeface="Petrona Bold" pitchFamily="34" charset="-122"/>
                <a:cs typeface="Petrona Bold" pitchFamily="34" charset="-120"/>
              </a:rPr>
              <a:t>Tipos de Agentes Inteligentes</a:t>
            </a:r>
            <a:endParaRPr lang="en-US" sz="3400" dirty="0"/>
          </a:p>
        </p:txBody>
      </p:sp>
      <p:sp>
        <p:nvSpPr>
          <p:cNvPr id="3" name="Shape 1"/>
          <p:cNvSpPr/>
          <p:nvPr/>
        </p:nvSpPr>
        <p:spPr>
          <a:xfrm>
            <a:off x="723305" y="1957864"/>
            <a:ext cx="4256842" cy="2862143"/>
          </a:xfrm>
          <a:prstGeom prst="roundRect">
            <a:avLst>
              <a:gd name="adj" fmla="val 3834"/>
            </a:avLst>
          </a:prstGeom>
          <a:solidFill>
            <a:srgbClr val="0C0524">
              <a:alpha val="95000"/>
            </a:srgbClr>
          </a:solidFill>
          <a:ln/>
        </p:spPr>
      </p:sp>
      <p:pic>
        <p:nvPicPr>
          <p:cNvPr id="4" name="Image 0" descr="preencoded.png">    </p:cNvPr>
          <p:cNvPicPr>
            <a:picLocks noChangeAspect="1"/>
          </p:cNvPicPr>
          <p:nvPr/>
        </p:nvPicPr>
        <p:blipFill>
          <a:blip r:embed="rId1"/>
          <a:stretch>
            <a:fillRect/>
          </a:stretch>
        </p:blipFill>
        <p:spPr>
          <a:xfrm>
            <a:off x="723305" y="1935004"/>
            <a:ext cx="4256842" cy="91440"/>
          </a:xfrm>
          <a:prstGeom prst="rect">
            <a:avLst/>
          </a:prstGeom>
        </p:spPr>
      </p:pic>
      <p:pic>
        <p:nvPicPr>
          <p:cNvPr id="5" name="Image 1" descr="preencoded.png">    </p:cNvPr>
          <p:cNvPicPr>
            <a:picLocks noChangeAspect="1"/>
          </p:cNvPicPr>
          <p:nvPr/>
        </p:nvPicPr>
        <p:blipFill>
          <a:blip r:embed="rId2"/>
          <a:stretch>
            <a:fillRect/>
          </a:stretch>
        </p:blipFill>
        <p:spPr>
          <a:xfrm>
            <a:off x="2541687" y="1647944"/>
            <a:ext cx="619958" cy="619958"/>
          </a:xfrm>
          <a:prstGeom prst="rect">
            <a:avLst/>
          </a:prstGeom>
        </p:spPr>
      </p:pic>
      <p:sp>
        <p:nvSpPr>
          <p:cNvPr id="6" name="Text 2"/>
          <p:cNvSpPr/>
          <p:nvPr/>
        </p:nvSpPr>
        <p:spPr>
          <a:xfrm>
            <a:off x="2727662" y="1802963"/>
            <a:ext cx="248007" cy="309920"/>
          </a:xfrm>
          <a:prstGeom prst="rect">
            <a:avLst/>
          </a:prstGeom>
          <a:noFill/>
          <a:ln/>
        </p:spPr>
        <p:txBody>
          <a:bodyPr wrap="none" lIns="0" tIns="0" rIns="0" bIns="0" rtlCol="0" anchor="t"/>
          <a:lstStyle/>
          <a:p>
            <a:pPr algn="l" indent="0" marL="0">
              <a:lnSpc>
                <a:spcPts val="3100"/>
              </a:lnSpc>
              <a:buNone/>
            </a:pPr>
            <a:r>
              <a:rPr lang="en-US" sz="1950" b="1" dirty="0">
                <a:solidFill>
                  <a:srgbClr val="FFFFFF"/>
                </a:solidFill>
                <a:latin typeface="Petrona Bold" pitchFamily="34" charset="0"/>
                <a:ea typeface="Petrona Bold" pitchFamily="34" charset="-122"/>
                <a:cs typeface="Petrona Bold" pitchFamily="34" charset="-120"/>
              </a:rPr>
              <a:t>1</a:t>
            </a:r>
            <a:endParaRPr lang="en-US" sz="1950" dirty="0"/>
          </a:p>
        </p:txBody>
      </p:sp>
      <p:sp>
        <p:nvSpPr>
          <p:cNvPr id="7" name="Text 3"/>
          <p:cNvSpPr/>
          <p:nvPr/>
        </p:nvSpPr>
        <p:spPr>
          <a:xfrm>
            <a:off x="952738" y="2474476"/>
            <a:ext cx="2712601" cy="338971"/>
          </a:xfrm>
          <a:prstGeom prst="rect">
            <a:avLst/>
          </a:prstGeom>
          <a:noFill/>
          <a:ln/>
        </p:spPr>
        <p:txBody>
          <a:bodyPr wrap="none" lIns="0" tIns="0" rIns="0" bIns="0" rtlCol="0" anchor="t"/>
          <a:lstStyle/>
          <a:p>
            <a:pPr algn="l" indent="0" marL="0">
              <a:lnSpc>
                <a:spcPts val="2650"/>
              </a:lnSpc>
              <a:buNone/>
            </a:pPr>
            <a:r>
              <a:rPr lang="en-US" sz="2100" b="1" dirty="0">
                <a:solidFill>
                  <a:srgbClr val="E0D6DE"/>
                </a:solidFill>
                <a:latin typeface="Petrona Bold" pitchFamily="34" charset="0"/>
                <a:ea typeface="Petrona Bold" pitchFamily="34" charset="-122"/>
                <a:cs typeface="Petrona Bold" pitchFamily="34" charset="-120"/>
              </a:rPr>
              <a:t>Reactivo Simple</a:t>
            </a:r>
            <a:endParaRPr lang="en-US" sz="2100" dirty="0"/>
          </a:p>
        </p:txBody>
      </p:sp>
      <p:sp>
        <p:nvSpPr>
          <p:cNvPr id="8" name="Text 4"/>
          <p:cNvSpPr/>
          <p:nvPr/>
        </p:nvSpPr>
        <p:spPr>
          <a:xfrm>
            <a:off x="952738" y="2937391"/>
            <a:ext cx="3797975" cy="1653183"/>
          </a:xfrm>
          <a:prstGeom prst="rect">
            <a:avLst/>
          </a:prstGeom>
          <a:noFill/>
          <a:ln/>
        </p:spPr>
        <p:txBody>
          <a:bodyPr wrap="square" lIns="0" tIns="0" rIns="0" bIns="0" rtlCol="0" anchor="t"/>
          <a:lstStyle/>
          <a:p>
            <a:pPr algn="l" indent="0" marL="0">
              <a:lnSpc>
                <a:spcPts val="2600"/>
              </a:lnSpc>
              <a:buNone/>
            </a:pPr>
            <a:r>
              <a:rPr lang="en-US" sz="1600" dirty="0">
                <a:solidFill>
                  <a:srgbClr val="E0D6DE"/>
                </a:solidFill>
                <a:latin typeface="Inter" pitchFamily="34" charset="0"/>
                <a:ea typeface="Inter" pitchFamily="34" charset="-122"/>
                <a:cs typeface="Inter" pitchFamily="34" charset="-120"/>
              </a:rPr>
              <a:t>Responde directamente a percepciones actuales según reglas predefinidas, sin memoria de estados pasados. </a:t>
            </a:r>
            <a:pPr algn="l" indent="0" marL="0">
              <a:lnSpc>
                <a:spcPts val="2600"/>
              </a:lnSpc>
              <a:buNone/>
            </a:pPr>
            <a:r>
              <a:rPr lang="en-US" sz="1600" b="1" dirty="0">
                <a:solidFill>
                  <a:srgbClr val="E0D6DE"/>
                </a:solidFill>
                <a:latin typeface="Inter" pitchFamily="34" charset="0"/>
                <a:ea typeface="Inter" pitchFamily="34" charset="-122"/>
                <a:cs typeface="Inter" pitchFamily="34" charset="-120"/>
              </a:rPr>
              <a:t>Ejemplo:</a:t>
            </a:r>
            <a:pPr algn="l" indent="0" marL="0">
              <a:lnSpc>
                <a:spcPts val="2600"/>
              </a:lnSpc>
              <a:buNone/>
            </a:pPr>
            <a:r>
              <a:rPr lang="en-US" sz="1600" dirty="0">
                <a:solidFill>
                  <a:srgbClr val="E0D6DE"/>
                </a:solidFill>
                <a:latin typeface="Inter" pitchFamily="34" charset="0"/>
                <a:ea typeface="Inter" pitchFamily="34" charset="-122"/>
                <a:cs typeface="Inter" pitchFamily="34" charset="-120"/>
              </a:rPr>
              <a:t> Robot aspiradora que esquiva obstáculos.</a:t>
            </a:r>
            <a:endParaRPr lang="en-US" sz="1600" dirty="0"/>
          </a:p>
        </p:txBody>
      </p:sp>
      <p:sp>
        <p:nvSpPr>
          <p:cNvPr id="9" name="Shape 5"/>
          <p:cNvSpPr/>
          <p:nvPr/>
        </p:nvSpPr>
        <p:spPr>
          <a:xfrm>
            <a:off x="5186720" y="1957864"/>
            <a:ext cx="4256842" cy="2862143"/>
          </a:xfrm>
          <a:prstGeom prst="roundRect">
            <a:avLst>
              <a:gd name="adj" fmla="val 3834"/>
            </a:avLst>
          </a:prstGeom>
          <a:solidFill>
            <a:srgbClr val="0C0524">
              <a:alpha val="95000"/>
            </a:srgbClr>
          </a:solidFill>
          <a:ln/>
        </p:spPr>
      </p:sp>
      <p:pic>
        <p:nvPicPr>
          <p:cNvPr id="10" name="Image 2" descr="preencoded.png">    </p:cNvPr>
          <p:cNvPicPr>
            <a:picLocks noChangeAspect="1"/>
          </p:cNvPicPr>
          <p:nvPr/>
        </p:nvPicPr>
        <p:blipFill>
          <a:blip r:embed="rId3"/>
          <a:stretch>
            <a:fillRect/>
          </a:stretch>
        </p:blipFill>
        <p:spPr>
          <a:xfrm>
            <a:off x="5186720" y="1935004"/>
            <a:ext cx="4256842" cy="91440"/>
          </a:xfrm>
          <a:prstGeom prst="rect">
            <a:avLst/>
          </a:prstGeom>
        </p:spPr>
      </p:pic>
      <p:pic>
        <p:nvPicPr>
          <p:cNvPr id="11" name="Image 3" descr="preencoded.png">    </p:cNvPr>
          <p:cNvPicPr>
            <a:picLocks noChangeAspect="1"/>
          </p:cNvPicPr>
          <p:nvPr/>
        </p:nvPicPr>
        <p:blipFill>
          <a:blip r:embed="rId4"/>
          <a:stretch>
            <a:fillRect/>
          </a:stretch>
        </p:blipFill>
        <p:spPr>
          <a:xfrm>
            <a:off x="7005102" y="1647944"/>
            <a:ext cx="619958" cy="619958"/>
          </a:xfrm>
          <a:prstGeom prst="rect">
            <a:avLst/>
          </a:prstGeom>
        </p:spPr>
      </p:pic>
      <p:sp>
        <p:nvSpPr>
          <p:cNvPr id="12" name="Text 6"/>
          <p:cNvSpPr/>
          <p:nvPr/>
        </p:nvSpPr>
        <p:spPr>
          <a:xfrm>
            <a:off x="7191077" y="1802963"/>
            <a:ext cx="248007" cy="309920"/>
          </a:xfrm>
          <a:prstGeom prst="rect">
            <a:avLst/>
          </a:prstGeom>
          <a:noFill/>
          <a:ln/>
        </p:spPr>
        <p:txBody>
          <a:bodyPr wrap="none" lIns="0" tIns="0" rIns="0" bIns="0" rtlCol="0" anchor="t"/>
          <a:lstStyle/>
          <a:p>
            <a:pPr algn="l" indent="0" marL="0">
              <a:lnSpc>
                <a:spcPts val="3100"/>
              </a:lnSpc>
              <a:buNone/>
            </a:pPr>
            <a:r>
              <a:rPr lang="en-US" sz="1950" b="1" dirty="0">
                <a:solidFill>
                  <a:srgbClr val="FFFFFF"/>
                </a:solidFill>
                <a:latin typeface="Petrona Bold" pitchFamily="34" charset="0"/>
                <a:ea typeface="Petrona Bold" pitchFamily="34" charset="-122"/>
                <a:cs typeface="Petrona Bold" pitchFamily="34" charset="-120"/>
              </a:rPr>
              <a:t>2</a:t>
            </a:r>
            <a:endParaRPr lang="en-US" sz="1950" dirty="0"/>
          </a:p>
        </p:txBody>
      </p:sp>
      <p:sp>
        <p:nvSpPr>
          <p:cNvPr id="13" name="Text 7"/>
          <p:cNvSpPr/>
          <p:nvPr/>
        </p:nvSpPr>
        <p:spPr>
          <a:xfrm>
            <a:off x="5416153" y="2474476"/>
            <a:ext cx="2712601" cy="338971"/>
          </a:xfrm>
          <a:prstGeom prst="rect">
            <a:avLst/>
          </a:prstGeom>
          <a:noFill/>
          <a:ln/>
        </p:spPr>
        <p:txBody>
          <a:bodyPr wrap="none" lIns="0" tIns="0" rIns="0" bIns="0" rtlCol="0" anchor="t"/>
          <a:lstStyle/>
          <a:p>
            <a:pPr algn="l" indent="0" marL="0">
              <a:lnSpc>
                <a:spcPts val="2650"/>
              </a:lnSpc>
              <a:buNone/>
            </a:pPr>
            <a:r>
              <a:rPr lang="en-US" sz="2100" b="1" dirty="0">
                <a:solidFill>
                  <a:srgbClr val="E0D6DE"/>
                </a:solidFill>
                <a:latin typeface="Petrona Bold" pitchFamily="34" charset="0"/>
                <a:ea typeface="Petrona Bold" pitchFamily="34" charset="-122"/>
                <a:cs typeface="Petrona Bold" pitchFamily="34" charset="-120"/>
              </a:rPr>
              <a:t>Basado en Modelo</a:t>
            </a:r>
            <a:endParaRPr lang="en-US" sz="2100" dirty="0"/>
          </a:p>
        </p:txBody>
      </p:sp>
      <p:sp>
        <p:nvSpPr>
          <p:cNvPr id="14" name="Text 8"/>
          <p:cNvSpPr/>
          <p:nvPr/>
        </p:nvSpPr>
        <p:spPr>
          <a:xfrm>
            <a:off x="5416153" y="2937391"/>
            <a:ext cx="3797975" cy="1653183"/>
          </a:xfrm>
          <a:prstGeom prst="rect">
            <a:avLst/>
          </a:prstGeom>
          <a:noFill/>
          <a:ln/>
        </p:spPr>
        <p:txBody>
          <a:bodyPr wrap="square" lIns="0" tIns="0" rIns="0" bIns="0" rtlCol="0" anchor="t"/>
          <a:lstStyle/>
          <a:p>
            <a:pPr algn="l" indent="0" marL="0">
              <a:lnSpc>
                <a:spcPts val="2600"/>
              </a:lnSpc>
              <a:buNone/>
            </a:pPr>
            <a:r>
              <a:rPr lang="en-US" sz="1600" dirty="0">
                <a:solidFill>
                  <a:srgbClr val="E0D6DE"/>
                </a:solidFill>
                <a:latin typeface="Inter" pitchFamily="34" charset="0"/>
                <a:ea typeface="Inter" pitchFamily="34" charset="-122"/>
                <a:cs typeface="Inter" pitchFamily="34" charset="-120"/>
              </a:rPr>
              <a:t>Mantiene un estado interno y un modelo del mundo para tomar decisiones, considerando información no visible. </a:t>
            </a:r>
            <a:pPr algn="l" indent="0" marL="0">
              <a:lnSpc>
                <a:spcPts val="2600"/>
              </a:lnSpc>
              <a:buNone/>
            </a:pPr>
            <a:r>
              <a:rPr lang="en-US" sz="1600" b="1" dirty="0">
                <a:solidFill>
                  <a:srgbClr val="E0D6DE"/>
                </a:solidFill>
                <a:latin typeface="Inter" pitchFamily="34" charset="0"/>
                <a:ea typeface="Inter" pitchFamily="34" charset="-122"/>
                <a:cs typeface="Inter" pitchFamily="34" charset="-120"/>
              </a:rPr>
              <a:t>Ejemplo:</a:t>
            </a:r>
            <a:pPr algn="l" indent="0" marL="0">
              <a:lnSpc>
                <a:spcPts val="2600"/>
              </a:lnSpc>
              <a:buNone/>
            </a:pPr>
            <a:r>
              <a:rPr lang="en-US" sz="1600" dirty="0">
                <a:solidFill>
                  <a:srgbClr val="E0D6DE"/>
                </a:solidFill>
                <a:latin typeface="Inter" pitchFamily="34" charset="0"/>
                <a:ea typeface="Inter" pitchFamily="34" charset="-122"/>
                <a:cs typeface="Inter" pitchFamily="34" charset="-120"/>
              </a:rPr>
              <a:t> Termostato predictivo.</a:t>
            </a:r>
            <a:endParaRPr lang="en-US" sz="1600" dirty="0"/>
          </a:p>
        </p:txBody>
      </p:sp>
      <p:sp>
        <p:nvSpPr>
          <p:cNvPr id="15" name="Shape 9"/>
          <p:cNvSpPr/>
          <p:nvPr/>
        </p:nvSpPr>
        <p:spPr>
          <a:xfrm>
            <a:off x="9650135" y="1957864"/>
            <a:ext cx="4256961" cy="2862143"/>
          </a:xfrm>
          <a:prstGeom prst="roundRect">
            <a:avLst>
              <a:gd name="adj" fmla="val 3834"/>
            </a:avLst>
          </a:prstGeom>
          <a:solidFill>
            <a:srgbClr val="0C0524">
              <a:alpha val="95000"/>
            </a:srgbClr>
          </a:solidFill>
          <a:ln/>
        </p:spPr>
      </p:sp>
      <p:pic>
        <p:nvPicPr>
          <p:cNvPr id="16" name="Image 4" descr="preencoded.png">    </p:cNvPr>
          <p:cNvPicPr>
            <a:picLocks noChangeAspect="1"/>
          </p:cNvPicPr>
          <p:nvPr/>
        </p:nvPicPr>
        <p:blipFill>
          <a:blip r:embed="rId5"/>
          <a:stretch>
            <a:fillRect/>
          </a:stretch>
        </p:blipFill>
        <p:spPr>
          <a:xfrm>
            <a:off x="9650135" y="1935004"/>
            <a:ext cx="4256961" cy="91440"/>
          </a:xfrm>
          <a:prstGeom prst="rect">
            <a:avLst/>
          </a:prstGeom>
        </p:spPr>
      </p:pic>
      <p:pic>
        <p:nvPicPr>
          <p:cNvPr id="17" name="Image 5" descr="preencoded.png">    </p:cNvPr>
          <p:cNvPicPr>
            <a:picLocks noChangeAspect="1"/>
          </p:cNvPicPr>
          <p:nvPr/>
        </p:nvPicPr>
        <p:blipFill>
          <a:blip r:embed="rId6"/>
          <a:stretch>
            <a:fillRect/>
          </a:stretch>
        </p:blipFill>
        <p:spPr>
          <a:xfrm>
            <a:off x="11468636" y="1647944"/>
            <a:ext cx="619958" cy="619958"/>
          </a:xfrm>
          <a:prstGeom prst="rect">
            <a:avLst/>
          </a:prstGeom>
        </p:spPr>
      </p:pic>
      <p:sp>
        <p:nvSpPr>
          <p:cNvPr id="18" name="Text 10"/>
          <p:cNvSpPr/>
          <p:nvPr/>
        </p:nvSpPr>
        <p:spPr>
          <a:xfrm>
            <a:off x="11654611" y="1802963"/>
            <a:ext cx="248007" cy="309920"/>
          </a:xfrm>
          <a:prstGeom prst="rect">
            <a:avLst/>
          </a:prstGeom>
          <a:noFill/>
          <a:ln/>
        </p:spPr>
        <p:txBody>
          <a:bodyPr wrap="none" lIns="0" tIns="0" rIns="0" bIns="0" rtlCol="0" anchor="t"/>
          <a:lstStyle/>
          <a:p>
            <a:pPr algn="l" indent="0" marL="0">
              <a:lnSpc>
                <a:spcPts val="3100"/>
              </a:lnSpc>
              <a:buNone/>
            </a:pPr>
            <a:r>
              <a:rPr lang="en-US" sz="1950" b="1" dirty="0">
                <a:solidFill>
                  <a:srgbClr val="FFFFFF"/>
                </a:solidFill>
                <a:latin typeface="Petrona Bold" pitchFamily="34" charset="0"/>
                <a:ea typeface="Petrona Bold" pitchFamily="34" charset="-122"/>
                <a:cs typeface="Petrona Bold" pitchFamily="34" charset="-120"/>
              </a:rPr>
              <a:t>3</a:t>
            </a:r>
            <a:endParaRPr lang="en-US" sz="1950" dirty="0"/>
          </a:p>
        </p:txBody>
      </p:sp>
      <p:sp>
        <p:nvSpPr>
          <p:cNvPr id="19" name="Text 11"/>
          <p:cNvSpPr/>
          <p:nvPr/>
        </p:nvSpPr>
        <p:spPr>
          <a:xfrm>
            <a:off x="9879568" y="2474476"/>
            <a:ext cx="2712601" cy="338971"/>
          </a:xfrm>
          <a:prstGeom prst="rect">
            <a:avLst/>
          </a:prstGeom>
          <a:noFill/>
          <a:ln/>
        </p:spPr>
        <p:txBody>
          <a:bodyPr wrap="none" lIns="0" tIns="0" rIns="0" bIns="0" rtlCol="0" anchor="t"/>
          <a:lstStyle/>
          <a:p>
            <a:pPr algn="l" indent="0" marL="0">
              <a:lnSpc>
                <a:spcPts val="2650"/>
              </a:lnSpc>
              <a:buNone/>
            </a:pPr>
            <a:r>
              <a:rPr lang="en-US" sz="2100" b="1" dirty="0">
                <a:solidFill>
                  <a:srgbClr val="E0D6DE"/>
                </a:solidFill>
                <a:latin typeface="Petrona Bold" pitchFamily="34" charset="0"/>
                <a:ea typeface="Petrona Bold" pitchFamily="34" charset="-122"/>
                <a:cs typeface="Petrona Bold" pitchFamily="34" charset="-120"/>
              </a:rPr>
              <a:t>Basado en Objetivos</a:t>
            </a:r>
            <a:endParaRPr lang="en-US" sz="2100" dirty="0"/>
          </a:p>
        </p:txBody>
      </p:sp>
      <p:sp>
        <p:nvSpPr>
          <p:cNvPr id="20" name="Text 12"/>
          <p:cNvSpPr/>
          <p:nvPr/>
        </p:nvSpPr>
        <p:spPr>
          <a:xfrm>
            <a:off x="9879568" y="2937391"/>
            <a:ext cx="3798094" cy="1653183"/>
          </a:xfrm>
          <a:prstGeom prst="rect">
            <a:avLst/>
          </a:prstGeom>
          <a:noFill/>
          <a:ln/>
        </p:spPr>
        <p:txBody>
          <a:bodyPr wrap="square" lIns="0" tIns="0" rIns="0" bIns="0" rtlCol="0" anchor="t"/>
          <a:lstStyle/>
          <a:p>
            <a:pPr algn="l" indent="0" marL="0">
              <a:lnSpc>
                <a:spcPts val="2600"/>
              </a:lnSpc>
              <a:buNone/>
            </a:pPr>
            <a:r>
              <a:rPr lang="en-US" sz="1600" dirty="0">
                <a:solidFill>
                  <a:srgbClr val="E0D6DE"/>
                </a:solidFill>
                <a:latin typeface="Inter" pitchFamily="34" charset="0"/>
                <a:ea typeface="Inter" pitchFamily="34" charset="-122"/>
                <a:cs typeface="Inter" pitchFamily="34" charset="-120"/>
              </a:rPr>
              <a:t>Además del estado, tiene una descripción de objetivos y elige acciones para alcanzarlos. </a:t>
            </a:r>
            <a:pPr algn="l" indent="0" marL="0">
              <a:lnSpc>
                <a:spcPts val="2600"/>
              </a:lnSpc>
              <a:buNone/>
            </a:pPr>
            <a:r>
              <a:rPr lang="en-US" sz="1600" b="1" dirty="0">
                <a:solidFill>
                  <a:srgbClr val="E0D6DE"/>
                </a:solidFill>
                <a:latin typeface="Inter" pitchFamily="34" charset="0"/>
                <a:ea typeface="Inter" pitchFamily="34" charset="-122"/>
                <a:cs typeface="Inter" pitchFamily="34" charset="-120"/>
              </a:rPr>
              <a:t>Ejemplo:</a:t>
            </a:r>
            <a:pPr algn="l" indent="0" marL="0">
              <a:lnSpc>
                <a:spcPts val="2600"/>
              </a:lnSpc>
              <a:buNone/>
            </a:pPr>
            <a:r>
              <a:rPr lang="en-US" sz="1600" dirty="0">
                <a:solidFill>
                  <a:srgbClr val="E0D6DE"/>
                </a:solidFill>
                <a:latin typeface="Inter" pitchFamily="34" charset="0"/>
                <a:ea typeface="Inter" pitchFamily="34" charset="-122"/>
                <a:cs typeface="Inter" pitchFamily="34" charset="-120"/>
              </a:rPr>
              <a:t> Sistema GPS que calcula la ruta más corta.</a:t>
            </a:r>
            <a:endParaRPr lang="en-US" sz="1600" dirty="0"/>
          </a:p>
        </p:txBody>
      </p:sp>
      <p:sp>
        <p:nvSpPr>
          <p:cNvPr id="21" name="Shape 13"/>
          <p:cNvSpPr/>
          <p:nvPr/>
        </p:nvSpPr>
        <p:spPr>
          <a:xfrm>
            <a:off x="723305" y="5336500"/>
            <a:ext cx="6488549" cy="2200870"/>
          </a:xfrm>
          <a:prstGeom prst="roundRect">
            <a:avLst>
              <a:gd name="adj" fmla="val 4986"/>
            </a:avLst>
          </a:prstGeom>
          <a:solidFill>
            <a:srgbClr val="0C0524">
              <a:alpha val="95000"/>
            </a:srgbClr>
          </a:solidFill>
          <a:ln/>
        </p:spPr>
      </p:sp>
      <p:pic>
        <p:nvPicPr>
          <p:cNvPr id="22" name="Image 6" descr="preencoded.png">    </p:cNvPr>
          <p:cNvPicPr>
            <a:picLocks noChangeAspect="1"/>
          </p:cNvPicPr>
          <p:nvPr/>
        </p:nvPicPr>
        <p:blipFill>
          <a:blip r:embed="rId7"/>
          <a:stretch>
            <a:fillRect/>
          </a:stretch>
        </p:blipFill>
        <p:spPr>
          <a:xfrm>
            <a:off x="723305" y="5313640"/>
            <a:ext cx="6488549" cy="91440"/>
          </a:xfrm>
          <a:prstGeom prst="rect">
            <a:avLst/>
          </a:prstGeom>
        </p:spPr>
      </p:pic>
      <p:pic>
        <p:nvPicPr>
          <p:cNvPr id="23" name="Image 7" descr="preencoded.png">    </p:cNvPr>
          <p:cNvPicPr>
            <a:picLocks noChangeAspect="1"/>
          </p:cNvPicPr>
          <p:nvPr/>
        </p:nvPicPr>
        <p:blipFill>
          <a:blip r:embed="rId8"/>
          <a:stretch>
            <a:fillRect/>
          </a:stretch>
        </p:blipFill>
        <p:spPr>
          <a:xfrm>
            <a:off x="3657540" y="5026581"/>
            <a:ext cx="619958" cy="619958"/>
          </a:xfrm>
          <a:prstGeom prst="rect">
            <a:avLst/>
          </a:prstGeom>
        </p:spPr>
      </p:pic>
      <p:sp>
        <p:nvSpPr>
          <p:cNvPr id="24" name="Text 14"/>
          <p:cNvSpPr/>
          <p:nvPr/>
        </p:nvSpPr>
        <p:spPr>
          <a:xfrm>
            <a:off x="3843516" y="5181600"/>
            <a:ext cx="248007" cy="309920"/>
          </a:xfrm>
          <a:prstGeom prst="rect">
            <a:avLst/>
          </a:prstGeom>
          <a:noFill/>
          <a:ln/>
        </p:spPr>
        <p:txBody>
          <a:bodyPr wrap="none" lIns="0" tIns="0" rIns="0" bIns="0" rtlCol="0" anchor="t"/>
          <a:lstStyle/>
          <a:p>
            <a:pPr algn="l" indent="0" marL="0">
              <a:lnSpc>
                <a:spcPts val="3100"/>
              </a:lnSpc>
              <a:buNone/>
            </a:pPr>
            <a:r>
              <a:rPr lang="en-US" sz="1950" b="1" dirty="0">
                <a:solidFill>
                  <a:srgbClr val="FFFFFF"/>
                </a:solidFill>
                <a:latin typeface="Petrona Bold" pitchFamily="34" charset="0"/>
                <a:ea typeface="Petrona Bold" pitchFamily="34" charset="-122"/>
                <a:cs typeface="Petrona Bold" pitchFamily="34" charset="-120"/>
              </a:rPr>
              <a:t>4</a:t>
            </a:r>
            <a:endParaRPr lang="en-US" sz="1950" dirty="0"/>
          </a:p>
        </p:txBody>
      </p:sp>
      <p:sp>
        <p:nvSpPr>
          <p:cNvPr id="25" name="Text 15"/>
          <p:cNvSpPr/>
          <p:nvPr/>
        </p:nvSpPr>
        <p:spPr>
          <a:xfrm>
            <a:off x="952738" y="5853113"/>
            <a:ext cx="2712601" cy="338971"/>
          </a:xfrm>
          <a:prstGeom prst="rect">
            <a:avLst/>
          </a:prstGeom>
          <a:noFill/>
          <a:ln/>
        </p:spPr>
        <p:txBody>
          <a:bodyPr wrap="none" lIns="0" tIns="0" rIns="0" bIns="0" rtlCol="0" anchor="t"/>
          <a:lstStyle/>
          <a:p>
            <a:pPr algn="l" indent="0" marL="0">
              <a:lnSpc>
                <a:spcPts val="2650"/>
              </a:lnSpc>
              <a:buNone/>
            </a:pPr>
            <a:r>
              <a:rPr lang="en-US" sz="2100" b="1" dirty="0">
                <a:solidFill>
                  <a:srgbClr val="E0D6DE"/>
                </a:solidFill>
                <a:latin typeface="Petrona Bold" pitchFamily="34" charset="0"/>
                <a:ea typeface="Petrona Bold" pitchFamily="34" charset="-122"/>
                <a:cs typeface="Petrona Bold" pitchFamily="34" charset="-120"/>
              </a:rPr>
              <a:t>Basado en Utilidad</a:t>
            </a:r>
            <a:endParaRPr lang="en-US" sz="2100" dirty="0"/>
          </a:p>
        </p:txBody>
      </p:sp>
      <p:sp>
        <p:nvSpPr>
          <p:cNvPr id="26" name="Text 16"/>
          <p:cNvSpPr/>
          <p:nvPr/>
        </p:nvSpPr>
        <p:spPr>
          <a:xfrm>
            <a:off x="952738" y="6316028"/>
            <a:ext cx="6029682" cy="991910"/>
          </a:xfrm>
          <a:prstGeom prst="rect">
            <a:avLst/>
          </a:prstGeom>
          <a:noFill/>
          <a:ln/>
        </p:spPr>
        <p:txBody>
          <a:bodyPr wrap="square" lIns="0" tIns="0" rIns="0" bIns="0" rtlCol="0" anchor="t"/>
          <a:lstStyle/>
          <a:p>
            <a:pPr algn="l" indent="0" marL="0">
              <a:lnSpc>
                <a:spcPts val="2600"/>
              </a:lnSpc>
              <a:buNone/>
            </a:pPr>
            <a:r>
              <a:rPr lang="en-US" sz="1600" dirty="0">
                <a:solidFill>
                  <a:srgbClr val="E0D6DE"/>
                </a:solidFill>
                <a:latin typeface="Inter" pitchFamily="34" charset="0"/>
                <a:ea typeface="Inter" pitchFamily="34" charset="-122"/>
                <a:cs typeface="Inter" pitchFamily="34" charset="-120"/>
              </a:rPr>
              <a:t>Usa una función de utilidad para medir qué tan bueno es un estado, maximizando el rendimiento esperado. </a:t>
            </a:r>
            <a:pPr algn="l" indent="0" marL="0">
              <a:lnSpc>
                <a:spcPts val="2600"/>
              </a:lnSpc>
              <a:buNone/>
            </a:pPr>
            <a:r>
              <a:rPr lang="en-US" sz="1600" b="1" dirty="0">
                <a:solidFill>
                  <a:srgbClr val="E0D6DE"/>
                </a:solidFill>
                <a:latin typeface="Inter" pitchFamily="34" charset="0"/>
                <a:ea typeface="Inter" pitchFamily="34" charset="-122"/>
                <a:cs typeface="Inter" pitchFamily="34" charset="-120"/>
              </a:rPr>
              <a:t>Ejemplo:</a:t>
            </a:r>
            <a:pPr algn="l" indent="0" marL="0">
              <a:lnSpc>
                <a:spcPts val="2600"/>
              </a:lnSpc>
              <a:buNone/>
            </a:pPr>
            <a:r>
              <a:rPr lang="en-US" sz="1600" dirty="0">
                <a:solidFill>
                  <a:srgbClr val="E0D6DE"/>
                </a:solidFill>
                <a:latin typeface="Inter" pitchFamily="34" charset="0"/>
                <a:ea typeface="Inter" pitchFamily="34" charset="-122"/>
                <a:cs typeface="Inter" pitchFamily="34" charset="-120"/>
              </a:rPr>
              <a:t> Coche autónomo que prioriza seguridad y rapidez.</a:t>
            </a:r>
            <a:endParaRPr lang="en-US" sz="1600" dirty="0"/>
          </a:p>
        </p:txBody>
      </p:sp>
      <p:sp>
        <p:nvSpPr>
          <p:cNvPr id="27" name="Shape 17"/>
          <p:cNvSpPr/>
          <p:nvPr/>
        </p:nvSpPr>
        <p:spPr>
          <a:xfrm>
            <a:off x="7418427" y="5336500"/>
            <a:ext cx="6488668" cy="2200870"/>
          </a:xfrm>
          <a:prstGeom prst="roundRect">
            <a:avLst>
              <a:gd name="adj" fmla="val 4986"/>
            </a:avLst>
          </a:prstGeom>
          <a:solidFill>
            <a:srgbClr val="0C0524">
              <a:alpha val="95000"/>
            </a:srgbClr>
          </a:solidFill>
          <a:ln/>
        </p:spPr>
      </p:sp>
      <p:pic>
        <p:nvPicPr>
          <p:cNvPr id="28" name="Image 8" descr="preencoded.png">    </p:cNvPr>
          <p:cNvPicPr>
            <a:picLocks noChangeAspect="1"/>
          </p:cNvPicPr>
          <p:nvPr/>
        </p:nvPicPr>
        <p:blipFill>
          <a:blip r:embed="rId9"/>
          <a:stretch>
            <a:fillRect/>
          </a:stretch>
        </p:blipFill>
        <p:spPr>
          <a:xfrm>
            <a:off x="7418427" y="5313640"/>
            <a:ext cx="6488668" cy="91440"/>
          </a:xfrm>
          <a:prstGeom prst="rect">
            <a:avLst/>
          </a:prstGeom>
        </p:spPr>
      </p:pic>
      <p:pic>
        <p:nvPicPr>
          <p:cNvPr id="29" name="Image 9" descr="preencoded.png">    </p:cNvPr>
          <p:cNvPicPr>
            <a:picLocks noChangeAspect="1"/>
          </p:cNvPicPr>
          <p:nvPr/>
        </p:nvPicPr>
        <p:blipFill>
          <a:blip r:embed="rId10"/>
          <a:stretch>
            <a:fillRect/>
          </a:stretch>
        </p:blipFill>
        <p:spPr>
          <a:xfrm>
            <a:off x="10352782" y="5026581"/>
            <a:ext cx="619958" cy="619958"/>
          </a:xfrm>
          <a:prstGeom prst="rect">
            <a:avLst/>
          </a:prstGeom>
        </p:spPr>
      </p:pic>
      <p:sp>
        <p:nvSpPr>
          <p:cNvPr id="30" name="Text 18"/>
          <p:cNvSpPr/>
          <p:nvPr/>
        </p:nvSpPr>
        <p:spPr>
          <a:xfrm>
            <a:off x="10538758" y="5181600"/>
            <a:ext cx="248007" cy="309920"/>
          </a:xfrm>
          <a:prstGeom prst="rect">
            <a:avLst/>
          </a:prstGeom>
          <a:noFill/>
          <a:ln/>
        </p:spPr>
        <p:txBody>
          <a:bodyPr wrap="none" lIns="0" tIns="0" rIns="0" bIns="0" rtlCol="0" anchor="t"/>
          <a:lstStyle/>
          <a:p>
            <a:pPr algn="l" indent="0" marL="0">
              <a:lnSpc>
                <a:spcPts val="3100"/>
              </a:lnSpc>
              <a:buNone/>
            </a:pPr>
            <a:r>
              <a:rPr lang="en-US" sz="1950" b="1" dirty="0">
                <a:solidFill>
                  <a:srgbClr val="FFFFFF"/>
                </a:solidFill>
                <a:latin typeface="Petrona Bold" pitchFamily="34" charset="0"/>
                <a:ea typeface="Petrona Bold" pitchFamily="34" charset="-122"/>
                <a:cs typeface="Petrona Bold" pitchFamily="34" charset="-120"/>
              </a:rPr>
              <a:t>5</a:t>
            </a:r>
            <a:endParaRPr lang="en-US" sz="1950" dirty="0"/>
          </a:p>
        </p:txBody>
      </p:sp>
      <p:sp>
        <p:nvSpPr>
          <p:cNvPr id="31" name="Text 19"/>
          <p:cNvSpPr/>
          <p:nvPr/>
        </p:nvSpPr>
        <p:spPr>
          <a:xfrm>
            <a:off x="7647861" y="5853113"/>
            <a:ext cx="2712601" cy="338971"/>
          </a:xfrm>
          <a:prstGeom prst="rect">
            <a:avLst/>
          </a:prstGeom>
          <a:noFill/>
          <a:ln/>
        </p:spPr>
        <p:txBody>
          <a:bodyPr wrap="none" lIns="0" tIns="0" rIns="0" bIns="0" rtlCol="0" anchor="t"/>
          <a:lstStyle/>
          <a:p>
            <a:pPr algn="l" indent="0" marL="0">
              <a:lnSpc>
                <a:spcPts val="2650"/>
              </a:lnSpc>
              <a:buNone/>
            </a:pPr>
            <a:r>
              <a:rPr lang="en-US" sz="2100" b="1" dirty="0">
                <a:solidFill>
                  <a:srgbClr val="E0D6DE"/>
                </a:solidFill>
                <a:latin typeface="Petrona Bold" pitchFamily="34" charset="0"/>
                <a:ea typeface="Petrona Bold" pitchFamily="34" charset="-122"/>
                <a:cs typeface="Petrona Bold" pitchFamily="34" charset="-120"/>
              </a:rPr>
              <a:t>Agente que Aprende</a:t>
            </a:r>
            <a:endParaRPr lang="en-US" sz="2100" dirty="0"/>
          </a:p>
        </p:txBody>
      </p:sp>
      <p:sp>
        <p:nvSpPr>
          <p:cNvPr id="32" name="Text 20"/>
          <p:cNvSpPr/>
          <p:nvPr/>
        </p:nvSpPr>
        <p:spPr>
          <a:xfrm>
            <a:off x="7647861" y="6316028"/>
            <a:ext cx="6029801" cy="991910"/>
          </a:xfrm>
          <a:prstGeom prst="rect">
            <a:avLst/>
          </a:prstGeom>
          <a:noFill/>
          <a:ln/>
        </p:spPr>
        <p:txBody>
          <a:bodyPr wrap="square" lIns="0" tIns="0" rIns="0" bIns="0" rtlCol="0" anchor="t"/>
          <a:lstStyle/>
          <a:p>
            <a:pPr algn="l" indent="0" marL="0">
              <a:lnSpc>
                <a:spcPts val="2600"/>
              </a:lnSpc>
              <a:buNone/>
            </a:pPr>
            <a:r>
              <a:rPr lang="en-US" sz="1600" dirty="0">
                <a:solidFill>
                  <a:srgbClr val="E0D6DE"/>
                </a:solidFill>
                <a:latin typeface="Inter" pitchFamily="34" charset="0"/>
                <a:ea typeface="Inter" pitchFamily="34" charset="-122"/>
                <a:cs typeface="Inter" pitchFamily="34" charset="-120"/>
              </a:rPr>
              <a:t>Integra componentes de aprendizaje para mejorar su rendimiento con la experiencia. </a:t>
            </a:r>
            <a:pPr algn="l" indent="0" marL="0">
              <a:lnSpc>
                <a:spcPts val="2600"/>
              </a:lnSpc>
              <a:buNone/>
            </a:pPr>
            <a:r>
              <a:rPr lang="en-US" sz="1600" b="1" dirty="0">
                <a:solidFill>
                  <a:srgbClr val="E0D6DE"/>
                </a:solidFill>
                <a:latin typeface="Inter" pitchFamily="34" charset="0"/>
                <a:ea typeface="Inter" pitchFamily="34" charset="-122"/>
                <a:cs typeface="Inter" pitchFamily="34" charset="-120"/>
              </a:rPr>
              <a:t>Ejemplo:</a:t>
            </a:r>
            <a:pPr algn="l" indent="0" marL="0">
              <a:lnSpc>
                <a:spcPts val="2600"/>
              </a:lnSpc>
              <a:buNone/>
            </a:pPr>
            <a:r>
              <a:rPr lang="en-US" sz="1600" dirty="0">
                <a:solidFill>
                  <a:srgbClr val="E0D6DE"/>
                </a:solidFill>
                <a:latin typeface="Inter" pitchFamily="34" charset="0"/>
                <a:ea typeface="Inter" pitchFamily="34" charset="-122"/>
                <a:cs typeface="Inter" pitchFamily="34" charset="-120"/>
              </a:rPr>
              <a:t> Sistema de recomendación de productos.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42236" y="923092"/>
            <a:ext cx="8024217" cy="556736"/>
          </a:xfrm>
          <a:prstGeom prst="rect">
            <a:avLst/>
          </a:prstGeom>
          <a:noFill/>
          <a:ln/>
        </p:spPr>
        <p:txBody>
          <a:bodyPr wrap="none" lIns="0" tIns="0" rIns="0" bIns="0" rtlCol="0" anchor="t"/>
          <a:lstStyle/>
          <a:p>
            <a:pPr algn="l" indent="0" marL="0">
              <a:lnSpc>
                <a:spcPts val="4350"/>
              </a:lnSpc>
              <a:buNone/>
            </a:pPr>
            <a:r>
              <a:rPr lang="en-US" sz="3500" b="1" dirty="0">
                <a:solidFill>
                  <a:srgbClr val="FF8AAF"/>
                </a:solidFill>
                <a:latin typeface="Petrona Bold" pitchFamily="34" charset="0"/>
                <a:ea typeface="Petrona Bold" pitchFamily="34" charset="-122"/>
                <a:cs typeface="Petrona Bold" pitchFamily="34" charset="-120"/>
              </a:rPr>
              <a:t>Análisis de Entornos de Trabajo (REAS)</a:t>
            </a:r>
            <a:endParaRPr lang="en-US" sz="3500" dirty="0"/>
          </a:p>
        </p:txBody>
      </p:sp>
      <p:sp>
        <p:nvSpPr>
          <p:cNvPr id="3" name="Text 1"/>
          <p:cNvSpPr/>
          <p:nvPr/>
        </p:nvSpPr>
        <p:spPr>
          <a:xfrm>
            <a:off x="742236" y="1903928"/>
            <a:ext cx="13145929" cy="339209"/>
          </a:xfrm>
          <a:prstGeom prst="rect">
            <a:avLst/>
          </a:prstGeom>
          <a:noFill/>
          <a:ln/>
        </p:spPr>
        <p:txBody>
          <a:bodyPr wrap="non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La tabla REAS (Rendimiento, Entorno, Actuadores, Sensores) es clave para diseñar agentes efectivos.</a:t>
            </a:r>
            <a:endParaRPr lang="en-US" sz="1650" dirty="0"/>
          </a:p>
        </p:txBody>
      </p:sp>
      <p:sp>
        <p:nvSpPr>
          <p:cNvPr id="4" name="Shape 2"/>
          <p:cNvSpPr/>
          <p:nvPr/>
        </p:nvSpPr>
        <p:spPr>
          <a:xfrm>
            <a:off x="742236" y="2481739"/>
            <a:ext cx="13145929" cy="4824770"/>
          </a:xfrm>
          <a:prstGeom prst="roundRect">
            <a:avLst>
              <a:gd name="adj" fmla="val 1846"/>
            </a:avLst>
          </a:prstGeom>
          <a:noFill/>
          <a:ln w="7620">
            <a:solidFill>
              <a:srgbClr val="FFFFFF">
                <a:alpha val="24000"/>
              </a:srgbClr>
            </a:solidFill>
            <a:prstDash val="solid"/>
          </a:ln>
        </p:spPr>
      </p:sp>
      <p:sp>
        <p:nvSpPr>
          <p:cNvPr id="5" name="Shape 3"/>
          <p:cNvSpPr/>
          <p:nvPr/>
        </p:nvSpPr>
        <p:spPr>
          <a:xfrm>
            <a:off x="749856" y="2489359"/>
            <a:ext cx="13130689" cy="947976"/>
          </a:xfrm>
          <a:prstGeom prst="rect">
            <a:avLst/>
          </a:prstGeom>
          <a:solidFill>
            <a:srgbClr val="FFFFFF">
              <a:alpha val="4000"/>
            </a:srgbClr>
          </a:solidFill>
          <a:ln/>
        </p:spPr>
      </p:sp>
      <p:sp>
        <p:nvSpPr>
          <p:cNvPr id="6" name="Text 4"/>
          <p:cNvSpPr/>
          <p:nvPr/>
        </p:nvSpPr>
        <p:spPr>
          <a:xfrm>
            <a:off x="962382" y="2624137"/>
            <a:ext cx="2198132" cy="339209"/>
          </a:xfrm>
          <a:prstGeom prst="rect">
            <a:avLst/>
          </a:prstGeom>
          <a:noFill/>
          <a:ln/>
        </p:spPr>
        <p:txBody>
          <a:bodyPr wrap="none" lIns="0" tIns="0" rIns="0" bIns="0" rtlCol="0" anchor="t"/>
          <a:lstStyle/>
          <a:p>
            <a:pPr algn="l" indent="0" marL="0">
              <a:lnSpc>
                <a:spcPts val="2650"/>
              </a:lnSpc>
              <a:buNone/>
            </a:pPr>
            <a:r>
              <a:rPr lang="en-US" sz="1650" b="1" dirty="0">
                <a:solidFill>
                  <a:srgbClr val="E0D6DE"/>
                </a:solidFill>
                <a:latin typeface="Inter" pitchFamily="34" charset="0"/>
                <a:ea typeface="Inter" pitchFamily="34" charset="-122"/>
                <a:cs typeface="Inter" pitchFamily="34" charset="-120"/>
              </a:rPr>
              <a:t>Agente</a:t>
            </a:r>
            <a:endParaRPr lang="en-US" sz="1650" dirty="0"/>
          </a:p>
        </p:txBody>
      </p:sp>
      <p:sp>
        <p:nvSpPr>
          <p:cNvPr id="7" name="Text 5"/>
          <p:cNvSpPr/>
          <p:nvPr/>
        </p:nvSpPr>
        <p:spPr>
          <a:xfrm>
            <a:off x="3592235" y="2624137"/>
            <a:ext cx="2194322" cy="678418"/>
          </a:xfrm>
          <a:prstGeom prst="rect">
            <a:avLst/>
          </a:prstGeom>
          <a:noFill/>
          <a:ln/>
        </p:spPr>
        <p:txBody>
          <a:bodyPr wrap="square" lIns="0" tIns="0" rIns="0" bIns="0" rtlCol="0" anchor="t"/>
          <a:lstStyle/>
          <a:p>
            <a:pPr algn="l" indent="0" marL="0">
              <a:lnSpc>
                <a:spcPts val="2650"/>
              </a:lnSpc>
              <a:buNone/>
            </a:pPr>
            <a:r>
              <a:rPr lang="en-US" sz="1650" b="1" dirty="0">
                <a:solidFill>
                  <a:srgbClr val="E0D6DE"/>
                </a:solidFill>
                <a:latin typeface="Inter" pitchFamily="34" charset="0"/>
                <a:ea typeface="Inter" pitchFamily="34" charset="-122"/>
                <a:cs typeface="Inter" pitchFamily="34" charset="-120"/>
              </a:rPr>
              <a:t>Medida de Rendimiento</a:t>
            </a:r>
            <a:endParaRPr lang="en-US" sz="1650" dirty="0"/>
          </a:p>
        </p:txBody>
      </p:sp>
      <p:sp>
        <p:nvSpPr>
          <p:cNvPr id="8" name="Text 6"/>
          <p:cNvSpPr/>
          <p:nvPr/>
        </p:nvSpPr>
        <p:spPr>
          <a:xfrm>
            <a:off x="6218277" y="2624137"/>
            <a:ext cx="2194322" cy="339209"/>
          </a:xfrm>
          <a:prstGeom prst="rect">
            <a:avLst/>
          </a:prstGeom>
          <a:noFill/>
          <a:ln/>
        </p:spPr>
        <p:txBody>
          <a:bodyPr wrap="none" lIns="0" tIns="0" rIns="0" bIns="0" rtlCol="0" anchor="t"/>
          <a:lstStyle/>
          <a:p>
            <a:pPr algn="l" indent="0" marL="0">
              <a:lnSpc>
                <a:spcPts val="2650"/>
              </a:lnSpc>
              <a:buNone/>
            </a:pPr>
            <a:r>
              <a:rPr lang="en-US" sz="1650" b="1" dirty="0">
                <a:solidFill>
                  <a:srgbClr val="E0D6DE"/>
                </a:solidFill>
                <a:latin typeface="Inter" pitchFamily="34" charset="0"/>
                <a:ea typeface="Inter" pitchFamily="34" charset="-122"/>
                <a:cs typeface="Inter" pitchFamily="34" charset="-120"/>
              </a:rPr>
              <a:t>Entorno</a:t>
            </a:r>
            <a:endParaRPr lang="en-US" sz="1650" dirty="0"/>
          </a:p>
        </p:txBody>
      </p:sp>
      <p:sp>
        <p:nvSpPr>
          <p:cNvPr id="9" name="Text 7"/>
          <p:cNvSpPr/>
          <p:nvPr/>
        </p:nvSpPr>
        <p:spPr>
          <a:xfrm>
            <a:off x="8844320" y="2624137"/>
            <a:ext cx="2194322" cy="339209"/>
          </a:xfrm>
          <a:prstGeom prst="rect">
            <a:avLst/>
          </a:prstGeom>
          <a:noFill/>
          <a:ln/>
        </p:spPr>
        <p:txBody>
          <a:bodyPr wrap="none" lIns="0" tIns="0" rIns="0" bIns="0" rtlCol="0" anchor="t"/>
          <a:lstStyle/>
          <a:p>
            <a:pPr algn="l" indent="0" marL="0">
              <a:lnSpc>
                <a:spcPts val="2650"/>
              </a:lnSpc>
              <a:buNone/>
            </a:pPr>
            <a:r>
              <a:rPr lang="en-US" sz="1650" b="1" dirty="0">
                <a:solidFill>
                  <a:srgbClr val="E0D6DE"/>
                </a:solidFill>
                <a:latin typeface="Inter" pitchFamily="34" charset="0"/>
                <a:ea typeface="Inter" pitchFamily="34" charset="-122"/>
                <a:cs typeface="Inter" pitchFamily="34" charset="-120"/>
              </a:rPr>
              <a:t>Actuadores</a:t>
            </a:r>
            <a:endParaRPr lang="en-US" sz="1650" dirty="0"/>
          </a:p>
        </p:txBody>
      </p:sp>
      <p:sp>
        <p:nvSpPr>
          <p:cNvPr id="10" name="Text 8"/>
          <p:cNvSpPr/>
          <p:nvPr/>
        </p:nvSpPr>
        <p:spPr>
          <a:xfrm>
            <a:off x="11470362" y="2624137"/>
            <a:ext cx="2198132" cy="339209"/>
          </a:xfrm>
          <a:prstGeom prst="rect">
            <a:avLst/>
          </a:prstGeom>
          <a:noFill/>
          <a:ln/>
        </p:spPr>
        <p:txBody>
          <a:bodyPr wrap="none" lIns="0" tIns="0" rIns="0" bIns="0" rtlCol="0" anchor="t"/>
          <a:lstStyle/>
          <a:p>
            <a:pPr algn="l" indent="0" marL="0">
              <a:lnSpc>
                <a:spcPts val="2650"/>
              </a:lnSpc>
              <a:buNone/>
            </a:pPr>
            <a:r>
              <a:rPr lang="en-US" sz="1650" b="1" dirty="0">
                <a:solidFill>
                  <a:srgbClr val="E0D6DE"/>
                </a:solidFill>
                <a:latin typeface="Inter" pitchFamily="34" charset="0"/>
                <a:ea typeface="Inter" pitchFamily="34" charset="-122"/>
                <a:cs typeface="Inter" pitchFamily="34" charset="-120"/>
              </a:rPr>
              <a:t>Sensores</a:t>
            </a:r>
            <a:endParaRPr lang="en-US" sz="1650" dirty="0"/>
          </a:p>
        </p:txBody>
      </p:sp>
      <p:sp>
        <p:nvSpPr>
          <p:cNvPr id="11" name="Shape 9"/>
          <p:cNvSpPr/>
          <p:nvPr/>
        </p:nvSpPr>
        <p:spPr>
          <a:xfrm>
            <a:off x="749856" y="3437334"/>
            <a:ext cx="13130689" cy="1287185"/>
          </a:xfrm>
          <a:prstGeom prst="rect">
            <a:avLst/>
          </a:prstGeom>
          <a:solidFill>
            <a:srgbClr val="000000">
              <a:alpha val="4000"/>
            </a:srgbClr>
          </a:solidFill>
          <a:ln/>
        </p:spPr>
      </p:sp>
      <p:sp>
        <p:nvSpPr>
          <p:cNvPr id="12" name="Text 10"/>
          <p:cNvSpPr/>
          <p:nvPr/>
        </p:nvSpPr>
        <p:spPr>
          <a:xfrm>
            <a:off x="962382" y="3572113"/>
            <a:ext cx="2198132" cy="678418"/>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Jugadores (Crucigrama)</a:t>
            </a:r>
            <a:endParaRPr lang="en-US" sz="1650" dirty="0"/>
          </a:p>
        </p:txBody>
      </p:sp>
      <p:sp>
        <p:nvSpPr>
          <p:cNvPr id="13" name="Text 11"/>
          <p:cNvSpPr/>
          <p:nvPr/>
        </p:nvSpPr>
        <p:spPr>
          <a:xfrm>
            <a:off x="3592235" y="3572113"/>
            <a:ext cx="2194322" cy="1017627"/>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Variabilidad de combinaciones de letras</a:t>
            </a:r>
            <a:endParaRPr lang="en-US" sz="1650" dirty="0"/>
          </a:p>
        </p:txBody>
      </p:sp>
      <p:sp>
        <p:nvSpPr>
          <p:cNvPr id="14" name="Text 12"/>
          <p:cNvSpPr/>
          <p:nvPr/>
        </p:nvSpPr>
        <p:spPr>
          <a:xfrm>
            <a:off x="6218277" y="3572113"/>
            <a:ext cx="2194322" cy="678418"/>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Tablero, letras posicionadas</a:t>
            </a:r>
            <a:endParaRPr lang="en-US" sz="1650" dirty="0"/>
          </a:p>
        </p:txBody>
      </p:sp>
      <p:sp>
        <p:nvSpPr>
          <p:cNvPr id="15" name="Text 13"/>
          <p:cNvSpPr/>
          <p:nvPr/>
        </p:nvSpPr>
        <p:spPr>
          <a:xfrm>
            <a:off x="8844320" y="3572113"/>
            <a:ext cx="2194322" cy="339209"/>
          </a:xfrm>
          <a:prstGeom prst="rect">
            <a:avLst/>
          </a:prstGeom>
          <a:noFill/>
          <a:ln/>
        </p:spPr>
        <p:txBody>
          <a:bodyPr wrap="non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Manos</a:t>
            </a:r>
            <a:endParaRPr lang="en-US" sz="1650" dirty="0"/>
          </a:p>
        </p:txBody>
      </p:sp>
      <p:sp>
        <p:nvSpPr>
          <p:cNvPr id="16" name="Text 14"/>
          <p:cNvSpPr/>
          <p:nvPr/>
        </p:nvSpPr>
        <p:spPr>
          <a:xfrm>
            <a:off x="11470362" y="3572113"/>
            <a:ext cx="2198132" cy="339209"/>
          </a:xfrm>
          <a:prstGeom prst="rect">
            <a:avLst/>
          </a:prstGeom>
          <a:noFill/>
          <a:ln/>
        </p:spPr>
        <p:txBody>
          <a:bodyPr wrap="non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Vista</a:t>
            </a:r>
            <a:endParaRPr lang="en-US" sz="1650" dirty="0"/>
          </a:p>
        </p:txBody>
      </p:sp>
      <p:sp>
        <p:nvSpPr>
          <p:cNvPr id="17" name="Shape 15"/>
          <p:cNvSpPr/>
          <p:nvPr/>
        </p:nvSpPr>
        <p:spPr>
          <a:xfrm>
            <a:off x="749856" y="4724519"/>
            <a:ext cx="13130689" cy="1287185"/>
          </a:xfrm>
          <a:prstGeom prst="rect">
            <a:avLst/>
          </a:prstGeom>
          <a:solidFill>
            <a:srgbClr val="FFFFFF">
              <a:alpha val="4000"/>
            </a:srgbClr>
          </a:solidFill>
          <a:ln/>
        </p:spPr>
      </p:sp>
      <p:sp>
        <p:nvSpPr>
          <p:cNvPr id="18" name="Text 16"/>
          <p:cNvSpPr/>
          <p:nvPr/>
        </p:nvSpPr>
        <p:spPr>
          <a:xfrm>
            <a:off x="962382" y="4859298"/>
            <a:ext cx="2198132" cy="339209"/>
          </a:xfrm>
          <a:prstGeom prst="rect">
            <a:avLst/>
          </a:prstGeom>
          <a:noFill/>
          <a:ln/>
        </p:spPr>
        <p:txBody>
          <a:bodyPr wrap="non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Conductor (Taxi)</a:t>
            </a:r>
            <a:endParaRPr lang="en-US" sz="1650" dirty="0"/>
          </a:p>
        </p:txBody>
      </p:sp>
      <p:sp>
        <p:nvSpPr>
          <p:cNvPr id="19" name="Text 17"/>
          <p:cNvSpPr/>
          <p:nvPr/>
        </p:nvSpPr>
        <p:spPr>
          <a:xfrm>
            <a:off x="3592235" y="4859298"/>
            <a:ext cx="2194322" cy="1017627"/>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Seguridad, Comodidad, Tiempo, Distancia</a:t>
            </a:r>
            <a:endParaRPr lang="en-US" sz="1650" dirty="0"/>
          </a:p>
        </p:txBody>
      </p:sp>
      <p:sp>
        <p:nvSpPr>
          <p:cNvPr id="20" name="Text 18"/>
          <p:cNvSpPr/>
          <p:nvPr/>
        </p:nvSpPr>
        <p:spPr>
          <a:xfrm>
            <a:off x="6218277" y="4859298"/>
            <a:ext cx="2194322" cy="1017627"/>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Taxi, Calles, Peatones, Clientes, Rutas</a:t>
            </a:r>
            <a:endParaRPr lang="en-US" sz="1650" dirty="0"/>
          </a:p>
        </p:txBody>
      </p:sp>
      <p:sp>
        <p:nvSpPr>
          <p:cNvPr id="21" name="Text 19"/>
          <p:cNvSpPr/>
          <p:nvPr/>
        </p:nvSpPr>
        <p:spPr>
          <a:xfrm>
            <a:off x="8844320" y="4859298"/>
            <a:ext cx="2194322" cy="678418"/>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Pedales, Volante, Luces</a:t>
            </a:r>
            <a:endParaRPr lang="en-US" sz="1650" dirty="0"/>
          </a:p>
        </p:txBody>
      </p:sp>
      <p:sp>
        <p:nvSpPr>
          <p:cNvPr id="22" name="Text 20"/>
          <p:cNvSpPr/>
          <p:nvPr/>
        </p:nvSpPr>
        <p:spPr>
          <a:xfrm>
            <a:off x="11470362" y="4859298"/>
            <a:ext cx="2198132" cy="1017627"/>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Sentidos humanos, Sensores del auto, GPS</a:t>
            </a:r>
            <a:endParaRPr lang="en-US" sz="1650" dirty="0"/>
          </a:p>
        </p:txBody>
      </p:sp>
      <p:sp>
        <p:nvSpPr>
          <p:cNvPr id="23" name="Shape 21"/>
          <p:cNvSpPr/>
          <p:nvPr/>
        </p:nvSpPr>
        <p:spPr>
          <a:xfrm>
            <a:off x="749856" y="6011704"/>
            <a:ext cx="13130689" cy="1287185"/>
          </a:xfrm>
          <a:prstGeom prst="rect">
            <a:avLst/>
          </a:prstGeom>
          <a:solidFill>
            <a:srgbClr val="000000">
              <a:alpha val="4000"/>
            </a:srgbClr>
          </a:solidFill>
          <a:ln/>
        </p:spPr>
      </p:sp>
      <p:sp>
        <p:nvSpPr>
          <p:cNvPr id="24" name="Text 22"/>
          <p:cNvSpPr/>
          <p:nvPr/>
        </p:nvSpPr>
        <p:spPr>
          <a:xfrm>
            <a:off x="962382" y="6146483"/>
            <a:ext cx="2198132" cy="678418"/>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Robot Clasificador de Piezas</a:t>
            </a:r>
            <a:endParaRPr lang="en-US" sz="1650" dirty="0"/>
          </a:p>
        </p:txBody>
      </p:sp>
      <p:sp>
        <p:nvSpPr>
          <p:cNvPr id="25" name="Text 23"/>
          <p:cNvSpPr/>
          <p:nvPr/>
        </p:nvSpPr>
        <p:spPr>
          <a:xfrm>
            <a:off x="3592235" y="6146483"/>
            <a:ext cx="2194322" cy="1017627"/>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Velocidad, Precisión, Consumo, Optimizar movimientos</a:t>
            </a:r>
            <a:endParaRPr lang="en-US" sz="1650" dirty="0"/>
          </a:p>
        </p:txBody>
      </p:sp>
      <p:sp>
        <p:nvSpPr>
          <p:cNvPr id="26" name="Text 24"/>
          <p:cNvSpPr/>
          <p:nvPr/>
        </p:nvSpPr>
        <p:spPr>
          <a:xfrm>
            <a:off x="6218277" y="6146483"/>
            <a:ext cx="2194322" cy="678418"/>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Cinta transportadora, Objeto, Recipiente</a:t>
            </a:r>
            <a:endParaRPr lang="en-US" sz="1650" dirty="0"/>
          </a:p>
        </p:txBody>
      </p:sp>
      <p:sp>
        <p:nvSpPr>
          <p:cNvPr id="27" name="Text 25"/>
          <p:cNvSpPr/>
          <p:nvPr/>
        </p:nvSpPr>
        <p:spPr>
          <a:xfrm>
            <a:off x="8844320" y="6146483"/>
            <a:ext cx="2194322" cy="678418"/>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Pinzas, Motores, Correas</a:t>
            </a:r>
            <a:endParaRPr lang="en-US" sz="1650" dirty="0"/>
          </a:p>
        </p:txBody>
      </p:sp>
      <p:sp>
        <p:nvSpPr>
          <p:cNvPr id="28" name="Text 26"/>
          <p:cNvSpPr/>
          <p:nvPr/>
        </p:nvSpPr>
        <p:spPr>
          <a:xfrm>
            <a:off x="11470362" y="6146483"/>
            <a:ext cx="2198132" cy="678418"/>
          </a:xfrm>
          <a:prstGeom prst="rect">
            <a:avLst/>
          </a:prstGeom>
          <a:noFill/>
          <a:ln/>
        </p:spPr>
        <p:txBody>
          <a:bodyPr wrap="square" lIns="0" tIns="0" rIns="0" bIns="0" rtlCol="0" anchor="t"/>
          <a:lstStyle/>
          <a:p>
            <a:pPr algn="l" indent="0" marL="0">
              <a:lnSpc>
                <a:spcPts val="2650"/>
              </a:lnSpc>
              <a:buNone/>
            </a:pPr>
            <a:r>
              <a:rPr lang="en-US" sz="1650" dirty="0">
                <a:solidFill>
                  <a:srgbClr val="E0D6DE"/>
                </a:solidFill>
                <a:latin typeface="Inter" pitchFamily="34" charset="0"/>
                <a:ea typeface="Inter" pitchFamily="34" charset="-122"/>
                <a:cs typeface="Inter" pitchFamily="34" charset="-120"/>
              </a:rPr>
              <a:t>Velocidad, Posición, Aceleración</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322070"/>
            <a:ext cx="7556421" cy="1190863"/>
          </a:xfrm>
          <a:prstGeom prst="rect">
            <a:avLst/>
          </a:prstGeom>
          <a:noFill/>
          <a:ln/>
        </p:spPr>
        <p:txBody>
          <a:bodyPr wrap="square" lIns="0" tIns="0" rIns="0" bIns="0" rtlCol="0" anchor="t"/>
          <a:lstStyle/>
          <a:p>
            <a:pPr algn="l" indent="0" marL="0">
              <a:lnSpc>
                <a:spcPts val="4650"/>
              </a:lnSpc>
              <a:buNone/>
            </a:pPr>
            <a:r>
              <a:rPr lang="en-US" sz="3750" b="1" dirty="0">
                <a:solidFill>
                  <a:srgbClr val="FF8AAF"/>
                </a:solidFill>
                <a:latin typeface="Petrona Bold" pitchFamily="34" charset="0"/>
                <a:ea typeface="Petrona Bold" pitchFamily="34" charset="-122"/>
                <a:cs typeface="Petrona Bold" pitchFamily="34" charset="-120"/>
              </a:rPr>
              <a:t>Caso Práctico I: La Hormiga de Langton</a:t>
            </a:r>
            <a:endParaRPr lang="en-US" sz="3750" dirty="0"/>
          </a:p>
        </p:txBody>
      </p:sp>
      <p:sp>
        <p:nvSpPr>
          <p:cNvPr id="4" name="Text 1"/>
          <p:cNvSpPr/>
          <p:nvPr/>
        </p:nvSpPr>
        <p:spPr>
          <a:xfrm>
            <a:off x="793790" y="2768084"/>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Un autómata celular simple pero fascinante, la Hormiga de Langton ilustra cómo reglas sencillas pueden generar comportamientos complejos y emergentes.</a:t>
            </a:r>
            <a:endParaRPr lang="en-US" sz="1750" dirty="0"/>
          </a:p>
        </p:txBody>
      </p:sp>
      <p:sp>
        <p:nvSpPr>
          <p:cNvPr id="5" name="Text 2"/>
          <p:cNvSpPr/>
          <p:nvPr/>
        </p:nvSpPr>
        <p:spPr>
          <a:xfrm>
            <a:off x="793790" y="4111943"/>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876CD4"/>
                </a:solidFill>
                <a:latin typeface="Inter" pitchFamily="34" charset="0"/>
                <a:ea typeface="Inter" pitchFamily="34" charset="-122"/>
                <a:cs typeface="Inter" pitchFamily="34" charset="-120"/>
              </a:rPr>
              <a:t>Agente:</a:t>
            </a:r>
            <a:pPr algn="l" indent="0" marL="0">
              <a:lnSpc>
                <a:spcPts val="2850"/>
              </a:lnSpc>
              <a:buNone/>
            </a:pPr>
            <a:r>
              <a:rPr lang="en-US" sz="1750" dirty="0">
                <a:solidFill>
                  <a:srgbClr val="E0D6DE"/>
                </a:solidFill>
                <a:latin typeface="Inter" pitchFamily="34" charset="0"/>
                <a:ea typeface="Inter" pitchFamily="34" charset="-122"/>
                <a:cs typeface="Inter" pitchFamily="34" charset="-120"/>
              </a:rPr>
              <a:t> La Hormiga</a:t>
            </a:r>
            <a:pPr algn="l" indent="0" marL="0">
              <a:lnSpc>
                <a:spcPts val="2850"/>
              </a:lnSpc>
              <a:buNone/>
            </a:pPr>
            <a:r>
              <a:rPr lang="en-US" sz="1750" dirty="0">
                <a:solidFill>
                  <a:srgbClr val="876CD4"/>
                </a:solidFill>
                <a:latin typeface="Inter" pitchFamily="34" charset="0"/>
                <a:ea typeface="Inter" pitchFamily="34" charset="-122"/>
                <a:cs typeface="Inter" pitchFamily="34" charset="-120"/>
              </a:rPr>
              <a:t>Rendimiento:</a:t>
            </a:r>
            <a:pPr algn="l" indent="0" marL="0">
              <a:lnSpc>
                <a:spcPts val="2850"/>
              </a:lnSpc>
              <a:buNone/>
            </a:pPr>
            <a:r>
              <a:rPr lang="en-US" sz="1750" dirty="0">
                <a:solidFill>
                  <a:srgbClr val="E0D6DE"/>
                </a:solidFill>
                <a:latin typeface="Inter" pitchFamily="34" charset="0"/>
                <a:ea typeface="Inter" pitchFamily="34" charset="-122"/>
                <a:cs typeface="Inter" pitchFamily="34" charset="-120"/>
              </a:rPr>
              <a:t> Moverse según reglas definidas</a:t>
            </a:r>
            <a:pPr algn="l" indent="0" marL="0">
              <a:lnSpc>
                <a:spcPts val="2850"/>
              </a:lnSpc>
              <a:buNone/>
            </a:pPr>
            <a:r>
              <a:rPr lang="en-US" sz="1750" dirty="0">
                <a:solidFill>
                  <a:srgbClr val="876CD4"/>
                </a:solidFill>
                <a:latin typeface="Inter" pitchFamily="34" charset="0"/>
                <a:ea typeface="Inter" pitchFamily="34" charset="-122"/>
                <a:cs typeface="Inter" pitchFamily="34" charset="-120"/>
              </a:rPr>
              <a:t>Entorno:</a:t>
            </a:r>
            <a:pPr algn="l" indent="0" marL="0">
              <a:lnSpc>
                <a:spcPts val="2850"/>
              </a:lnSpc>
              <a:buNone/>
            </a:pPr>
            <a:r>
              <a:rPr lang="en-US" sz="1750" dirty="0">
                <a:solidFill>
                  <a:srgbClr val="E0D6DE"/>
                </a:solidFill>
                <a:latin typeface="Inter" pitchFamily="34" charset="0"/>
                <a:ea typeface="Inter" pitchFamily="34" charset="-122"/>
                <a:cs typeface="Inter" pitchFamily="34" charset="-120"/>
              </a:rPr>
              <a:t> Rejilla bidimensional de celdas</a:t>
            </a:r>
            <a:pPr algn="l" indent="0" marL="0">
              <a:lnSpc>
                <a:spcPts val="2850"/>
              </a:lnSpc>
              <a:buNone/>
            </a:pPr>
            <a:r>
              <a:rPr lang="en-US" sz="1750" dirty="0">
                <a:solidFill>
                  <a:srgbClr val="876CD4"/>
                </a:solidFill>
                <a:latin typeface="Inter" pitchFamily="34" charset="0"/>
                <a:ea typeface="Inter" pitchFamily="34" charset="-122"/>
                <a:cs typeface="Inter" pitchFamily="34" charset="-120"/>
              </a:rPr>
              <a:t>Actuadores:</a:t>
            </a:r>
            <a:pPr algn="l" indent="0" marL="0">
              <a:lnSpc>
                <a:spcPts val="2850"/>
              </a:lnSpc>
              <a:buNone/>
            </a:pPr>
            <a:r>
              <a:rPr lang="en-US" sz="1750" dirty="0">
                <a:solidFill>
                  <a:srgbClr val="E0D6DE"/>
                </a:solidFill>
                <a:latin typeface="Inter" pitchFamily="34" charset="0"/>
                <a:ea typeface="Inter" pitchFamily="34" charset="-122"/>
                <a:cs typeface="Inter" pitchFamily="34" charset="-120"/>
              </a:rPr>
              <a:t> Avanzar, Girar</a:t>
            </a:r>
            <a:pPr algn="l" indent="0" marL="0">
              <a:lnSpc>
                <a:spcPts val="2850"/>
              </a:lnSpc>
              <a:buNone/>
            </a:pPr>
            <a:r>
              <a:rPr lang="en-US" sz="1750" dirty="0">
                <a:solidFill>
                  <a:srgbClr val="876CD4"/>
                </a:solidFill>
                <a:latin typeface="Inter" pitchFamily="34" charset="0"/>
                <a:ea typeface="Inter" pitchFamily="34" charset="-122"/>
                <a:cs typeface="Inter" pitchFamily="34" charset="-120"/>
              </a:rPr>
              <a:t>Sensores:</a:t>
            </a:r>
            <a:pPr algn="l" indent="0" marL="0">
              <a:lnSpc>
                <a:spcPts val="2850"/>
              </a:lnSpc>
              <a:buNone/>
            </a:pPr>
            <a:r>
              <a:rPr lang="en-US" sz="1750" dirty="0">
                <a:solidFill>
                  <a:srgbClr val="E0D6DE"/>
                </a:solidFill>
                <a:latin typeface="Inter" pitchFamily="34" charset="0"/>
                <a:ea typeface="Inter" pitchFamily="34" charset="-122"/>
                <a:cs typeface="Inter" pitchFamily="34" charset="-120"/>
              </a:rPr>
              <a:t> Sensor de color de la celda actual, Sensor de orientación</a:t>
            </a:r>
            <a:endParaRPr lang="en-US" sz="1750" dirty="0"/>
          </a:p>
        </p:txBody>
      </p:sp>
      <p:sp>
        <p:nvSpPr>
          <p:cNvPr id="6" name="Text 3"/>
          <p:cNvSpPr/>
          <p:nvPr/>
        </p:nvSpPr>
        <p:spPr>
          <a:xfrm>
            <a:off x="793790" y="6181606"/>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876CD4"/>
                </a:solidFill>
                <a:latin typeface="Inter" pitchFamily="34" charset="0"/>
                <a:ea typeface="Inter" pitchFamily="34" charset="-122"/>
                <a:cs typeface="Inter" pitchFamily="34" charset="-120"/>
              </a:rPr>
              <a:t>Propiedades del Entorno:</a:t>
            </a:r>
            <a:pPr algn="l" indent="0" marL="0">
              <a:lnSpc>
                <a:spcPts val="2850"/>
              </a:lnSpc>
              <a:buNone/>
            </a:pPr>
            <a:r>
              <a:rPr lang="en-US" sz="1750" dirty="0">
                <a:solidFill>
                  <a:srgbClr val="E0D6DE"/>
                </a:solidFill>
                <a:latin typeface="Inter" pitchFamily="34" charset="0"/>
                <a:ea typeface="Inter" pitchFamily="34" charset="-122"/>
                <a:cs typeface="Inter" pitchFamily="34" charset="-120"/>
              </a:rPr>
              <a:t> Totalmente observable, Determinista, Secuencial, Estático, Discreto, Agente individual.</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75070" y="979884"/>
            <a:ext cx="7566660" cy="1183005"/>
          </a:xfrm>
          <a:prstGeom prst="rect">
            <a:avLst/>
          </a:prstGeom>
          <a:noFill/>
          <a:ln/>
        </p:spPr>
        <p:txBody>
          <a:bodyPr wrap="square" lIns="0" tIns="0" rIns="0" bIns="0" rtlCol="0" anchor="t"/>
          <a:lstStyle/>
          <a:p>
            <a:pPr algn="l" indent="0" marL="0">
              <a:lnSpc>
                <a:spcPts val="4650"/>
              </a:lnSpc>
              <a:buNone/>
            </a:pPr>
            <a:r>
              <a:rPr lang="en-US" sz="3700" b="1" dirty="0">
                <a:solidFill>
                  <a:srgbClr val="FF8AAF"/>
                </a:solidFill>
                <a:latin typeface="Petrona Bold" pitchFamily="34" charset="0"/>
                <a:ea typeface="Petrona Bold" pitchFamily="34" charset="-122"/>
                <a:cs typeface="Petrona Bold" pitchFamily="34" charset="-120"/>
              </a:rPr>
              <a:t>Caso Práctico II: El Juego de la Vida</a:t>
            </a:r>
            <a:endParaRPr lang="en-US" sz="3700" dirty="0"/>
          </a:p>
        </p:txBody>
      </p:sp>
      <p:sp>
        <p:nvSpPr>
          <p:cNvPr id="4" name="Text 1"/>
          <p:cNvSpPr/>
          <p:nvPr/>
        </p:nvSpPr>
        <p:spPr>
          <a:xfrm>
            <a:off x="6275070" y="2416373"/>
            <a:ext cx="7566660" cy="1442085"/>
          </a:xfrm>
          <a:prstGeom prst="rect">
            <a:avLst/>
          </a:prstGeom>
          <a:noFill/>
          <a:ln/>
        </p:spPr>
        <p:txBody>
          <a:bodyPr wrap="square" lIns="0" tIns="0" rIns="0" bIns="0" rtlCol="0" anchor="t"/>
          <a:lstStyle/>
          <a:p>
            <a:pPr algn="l" indent="0" marL="0">
              <a:lnSpc>
                <a:spcPts val="2800"/>
              </a:lnSpc>
              <a:buNone/>
            </a:pPr>
            <a:r>
              <a:rPr lang="en-US" sz="1750" dirty="0">
                <a:solidFill>
                  <a:srgbClr val="E0D6DE"/>
                </a:solidFill>
                <a:latin typeface="Inter" pitchFamily="34" charset="0"/>
                <a:ea typeface="Inter" pitchFamily="34" charset="-122"/>
                <a:cs typeface="Inter" pitchFamily="34" charset="-120"/>
              </a:rPr>
              <a:t>El Juego de la Vida de Conway es un autómata celular de "vida cero" que simula la evolución de una población de células en una cuadrícula. Demuestra la emergencia de patrones complejos a partir de reglas locales simples.</a:t>
            </a:r>
            <a:endParaRPr lang="en-US" sz="1750" dirty="0"/>
          </a:p>
        </p:txBody>
      </p:sp>
      <p:sp>
        <p:nvSpPr>
          <p:cNvPr id="5" name="Text 2"/>
          <p:cNvSpPr/>
          <p:nvPr/>
        </p:nvSpPr>
        <p:spPr>
          <a:xfrm>
            <a:off x="6275070" y="4111943"/>
            <a:ext cx="7566660" cy="2163128"/>
          </a:xfrm>
          <a:prstGeom prst="rect">
            <a:avLst/>
          </a:prstGeom>
          <a:noFill/>
          <a:ln/>
        </p:spPr>
        <p:txBody>
          <a:bodyPr wrap="square" lIns="0" tIns="0" rIns="0" bIns="0" rtlCol="0" anchor="t"/>
          <a:lstStyle/>
          <a:p>
            <a:pPr algn="l" indent="0" marL="0">
              <a:lnSpc>
                <a:spcPts val="2800"/>
              </a:lnSpc>
              <a:buNone/>
            </a:pPr>
            <a:r>
              <a:rPr lang="en-US" sz="1750" dirty="0">
                <a:solidFill>
                  <a:srgbClr val="876CD4"/>
                </a:solidFill>
                <a:latin typeface="Inter" pitchFamily="34" charset="0"/>
                <a:ea typeface="Inter" pitchFamily="34" charset="-122"/>
                <a:cs typeface="Inter" pitchFamily="34" charset="-120"/>
              </a:rPr>
              <a:t>Agente:</a:t>
            </a:r>
            <a:pPr algn="l" indent="0" marL="0">
              <a:lnSpc>
                <a:spcPts val="2800"/>
              </a:lnSpc>
              <a:buNone/>
            </a:pPr>
            <a:r>
              <a:rPr lang="en-US" sz="1750" dirty="0">
                <a:solidFill>
                  <a:srgbClr val="E0D6DE"/>
                </a:solidFill>
                <a:latin typeface="Inter" pitchFamily="34" charset="0"/>
                <a:ea typeface="Inter" pitchFamily="34" charset="-122"/>
                <a:cs typeface="Inter" pitchFamily="34" charset="-120"/>
              </a:rPr>
              <a:t> Una célula individual</a:t>
            </a:r>
            <a:pPr algn="l" indent="0" marL="0">
              <a:lnSpc>
                <a:spcPts val="2800"/>
              </a:lnSpc>
              <a:buNone/>
            </a:pPr>
            <a:r>
              <a:rPr lang="en-US" sz="1750" dirty="0">
                <a:solidFill>
                  <a:srgbClr val="876CD4"/>
                </a:solidFill>
                <a:latin typeface="Inter" pitchFamily="34" charset="0"/>
                <a:ea typeface="Inter" pitchFamily="34" charset="-122"/>
                <a:cs typeface="Inter" pitchFamily="34" charset="-120"/>
              </a:rPr>
              <a:t>Rendimiento:</a:t>
            </a:r>
            <a:pPr algn="l" indent="0" marL="0">
              <a:lnSpc>
                <a:spcPts val="2800"/>
              </a:lnSpc>
              <a:buNone/>
            </a:pPr>
            <a:r>
              <a:rPr lang="en-US" sz="1750" dirty="0">
                <a:solidFill>
                  <a:srgbClr val="E0D6DE"/>
                </a:solidFill>
                <a:latin typeface="Inter" pitchFamily="34" charset="0"/>
                <a:ea typeface="Inter" pitchFamily="34" charset="-122"/>
                <a:cs typeface="Inter" pitchFamily="34" charset="-120"/>
              </a:rPr>
              <a:t> Persistencia de patrones locales (mantenerse viva/nacer)</a:t>
            </a:r>
            <a:pPr algn="l" indent="0" marL="0">
              <a:lnSpc>
                <a:spcPts val="2800"/>
              </a:lnSpc>
              <a:buNone/>
            </a:pPr>
            <a:r>
              <a:rPr lang="en-US" sz="1750" dirty="0">
                <a:solidFill>
                  <a:srgbClr val="876CD4"/>
                </a:solidFill>
                <a:latin typeface="Inter" pitchFamily="34" charset="0"/>
                <a:ea typeface="Inter" pitchFamily="34" charset="-122"/>
                <a:cs typeface="Inter" pitchFamily="34" charset="-120"/>
              </a:rPr>
              <a:t>Entorno:</a:t>
            </a:r>
            <a:pPr algn="l" indent="0" marL="0">
              <a:lnSpc>
                <a:spcPts val="2800"/>
              </a:lnSpc>
              <a:buNone/>
            </a:pPr>
            <a:r>
              <a:rPr lang="en-US" sz="1750" dirty="0">
                <a:solidFill>
                  <a:srgbClr val="E0D6DE"/>
                </a:solidFill>
                <a:latin typeface="Inter" pitchFamily="34" charset="0"/>
                <a:ea typeface="Inter" pitchFamily="34" charset="-122"/>
                <a:cs typeface="Inter" pitchFamily="34" charset="-120"/>
              </a:rPr>
              <a:t> Las 8 celdas vecinas inmediatas (vecindad de Moore) y su estado</a:t>
            </a:r>
            <a:pPr algn="l" indent="0" marL="0">
              <a:lnSpc>
                <a:spcPts val="2800"/>
              </a:lnSpc>
              <a:buNone/>
            </a:pPr>
            <a:r>
              <a:rPr lang="en-US" sz="1750" dirty="0">
                <a:solidFill>
                  <a:srgbClr val="876CD4"/>
                </a:solidFill>
                <a:latin typeface="Inter" pitchFamily="34" charset="0"/>
                <a:ea typeface="Inter" pitchFamily="34" charset="-122"/>
                <a:cs typeface="Inter" pitchFamily="34" charset="-120"/>
              </a:rPr>
              <a:t>Actuadores:</a:t>
            </a:r>
            <a:pPr algn="l" indent="0" marL="0">
              <a:lnSpc>
                <a:spcPts val="2800"/>
              </a:lnSpc>
              <a:buNone/>
            </a:pPr>
            <a:r>
              <a:rPr lang="en-US" sz="1750" dirty="0">
                <a:solidFill>
                  <a:srgbClr val="E0D6DE"/>
                </a:solidFill>
                <a:latin typeface="Inter" pitchFamily="34" charset="0"/>
                <a:ea typeface="Inter" pitchFamily="34" charset="-122"/>
                <a:cs typeface="Inter" pitchFamily="34" charset="-120"/>
              </a:rPr>
              <a:t> Cambiar su propio estado (vivo/muerto) en el próximo tick</a:t>
            </a:r>
            <a:pPr algn="l" indent="0" marL="0">
              <a:lnSpc>
                <a:spcPts val="2800"/>
              </a:lnSpc>
              <a:buNone/>
            </a:pPr>
            <a:r>
              <a:rPr lang="en-US" sz="1750" dirty="0">
                <a:solidFill>
                  <a:srgbClr val="876CD4"/>
                </a:solidFill>
                <a:latin typeface="Inter" pitchFamily="34" charset="0"/>
                <a:ea typeface="Inter" pitchFamily="34" charset="-122"/>
                <a:cs typeface="Inter" pitchFamily="34" charset="-120"/>
              </a:rPr>
              <a:t>Sensores:</a:t>
            </a:r>
            <a:pPr algn="l" indent="0" marL="0">
              <a:lnSpc>
                <a:spcPts val="2800"/>
              </a:lnSpc>
              <a:buNone/>
            </a:pPr>
            <a:r>
              <a:rPr lang="en-US" sz="1750" dirty="0">
                <a:solidFill>
                  <a:srgbClr val="E0D6DE"/>
                </a:solidFill>
                <a:latin typeface="Inter" pitchFamily="34" charset="0"/>
                <a:ea typeface="Inter" pitchFamily="34" charset="-122"/>
                <a:cs typeface="Inter" pitchFamily="34" charset="-120"/>
              </a:rPr>
              <a:t> Contar vecinas vivas</a:t>
            </a:r>
            <a:endParaRPr lang="en-US" sz="1750" dirty="0"/>
          </a:p>
        </p:txBody>
      </p:sp>
      <p:sp>
        <p:nvSpPr>
          <p:cNvPr id="6" name="Text 3"/>
          <p:cNvSpPr/>
          <p:nvPr/>
        </p:nvSpPr>
        <p:spPr>
          <a:xfrm>
            <a:off x="6275070" y="6528554"/>
            <a:ext cx="7566660" cy="721043"/>
          </a:xfrm>
          <a:prstGeom prst="rect">
            <a:avLst/>
          </a:prstGeom>
          <a:noFill/>
          <a:ln/>
        </p:spPr>
        <p:txBody>
          <a:bodyPr wrap="square" lIns="0" tIns="0" rIns="0" bIns="0" rtlCol="0" anchor="t"/>
          <a:lstStyle/>
          <a:p>
            <a:pPr algn="l" indent="0" marL="0">
              <a:lnSpc>
                <a:spcPts val="2800"/>
              </a:lnSpc>
              <a:buNone/>
            </a:pPr>
            <a:r>
              <a:rPr lang="en-US" sz="1750" dirty="0">
                <a:solidFill>
                  <a:srgbClr val="876CD4"/>
                </a:solidFill>
                <a:latin typeface="Inter" pitchFamily="34" charset="0"/>
                <a:ea typeface="Inter" pitchFamily="34" charset="-122"/>
                <a:cs typeface="Inter" pitchFamily="34" charset="-120"/>
              </a:rPr>
              <a:t>Propiedades del Entorno:</a:t>
            </a:r>
            <a:pPr algn="l" indent="0" marL="0">
              <a:lnSpc>
                <a:spcPts val="2800"/>
              </a:lnSpc>
              <a:buNone/>
            </a:pPr>
            <a:r>
              <a:rPr lang="en-US" sz="1750" dirty="0">
                <a:solidFill>
                  <a:srgbClr val="E0D6DE"/>
                </a:solidFill>
                <a:latin typeface="Inter" pitchFamily="34" charset="0"/>
                <a:ea typeface="Inter" pitchFamily="34" charset="-122"/>
                <a:cs typeface="Inter" pitchFamily="34" charset="-120"/>
              </a:rPr>
              <a:t> Parcialmente observable (local), Determinista, Secuencial, Dinámico, Discreto, Multiagente.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2025-08-14T13:53:01Z</dcterms:created>
  <dcterms:modified xsi:type="dcterms:W3CDTF">2025-08-14T13:53:01Z</dcterms:modified>
</cp:coreProperties>
</file>